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0" r:id="rId4"/>
    <p:sldId id="273" r:id="rId5"/>
    <p:sldId id="274" r:id="rId6"/>
    <p:sldId id="314" r:id="rId7"/>
    <p:sldId id="258" r:id="rId8"/>
    <p:sldId id="276" r:id="rId9"/>
    <p:sldId id="277" r:id="rId10"/>
    <p:sldId id="278" r:id="rId11"/>
    <p:sldId id="262" r:id="rId12"/>
    <p:sldId id="316" r:id="rId13"/>
    <p:sldId id="315" r:id="rId14"/>
    <p:sldId id="280" r:id="rId15"/>
    <p:sldId id="263" r:id="rId16"/>
    <p:sldId id="282" r:id="rId17"/>
    <p:sldId id="281" r:id="rId18"/>
    <p:sldId id="283" r:id="rId19"/>
    <p:sldId id="304" r:id="rId20"/>
    <p:sldId id="285" r:id="rId21"/>
    <p:sldId id="287" r:id="rId22"/>
    <p:sldId id="303" r:id="rId23"/>
    <p:sldId id="305" r:id="rId24"/>
    <p:sldId id="306" r:id="rId25"/>
    <p:sldId id="289" r:id="rId26"/>
    <p:sldId id="319" r:id="rId27"/>
    <p:sldId id="261" r:id="rId28"/>
    <p:sldId id="307" r:id="rId29"/>
    <p:sldId id="264" r:id="rId30"/>
    <p:sldId id="302" r:id="rId31"/>
    <p:sldId id="317" r:id="rId32"/>
    <p:sldId id="318" r:id="rId33"/>
    <p:sldId id="308" r:id="rId34"/>
    <p:sldId id="265" r:id="rId35"/>
    <p:sldId id="266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10" r:id="rId48"/>
    <p:sldId id="311" r:id="rId49"/>
    <p:sldId id="312" r:id="rId50"/>
    <p:sldId id="313" r:id="rId51"/>
    <p:sldId id="309" r:id="rId52"/>
    <p:sldId id="320" r:id="rId53"/>
    <p:sldId id="321" r:id="rId54"/>
    <p:sldId id="322" r:id="rId55"/>
    <p:sldId id="323" r:id="rId56"/>
    <p:sldId id="32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96357" autoAdjust="0"/>
  </p:normalViewPr>
  <p:slideViewPr>
    <p:cSldViewPr snapToGrid="0">
      <p:cViewPr varScale="1">
        <p:scale>
          <a:sx n="123" d="100"/>
          <a:sy n="123" d="100"/>
        </p:scale>
        <p:origin x="2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F7826-B3B4-4629-A462-1E2A6460BDA0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1F1E7-A4F1-4F97-A97A-AE61CA295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7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developed for the “</a:t>
            </a:r>
            <a:r>
              <a:rPr lang="en-US" dirty="0" err="1"/>
              <a:t>Hapmap</a:t>
            </a:r>
            <a:r>
              <a:rPr lang="en-US" dirty="0"/>
              <a:t>”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1F1E7-A4F1-4F97-A97A-AE61CA2958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3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for the 1000 Genomes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1F1E7-A4F1-4F97-A97A-AE61CA2958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3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1F1E7-A4F1-4F97-A97A-AE61CA2958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82BE-6833-40EB-87F9-D2731696B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DC17D-5B10-4E4C-A967-430905A49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F8614-8FF9-4B32-9E32-EE6B5A8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2CC6-3CD7-4035-B3D6-2E8ABEAE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E384D-F09A-4AAE-8B8D-495CCFE9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0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B5DD-E2AD-42F1-9B28-05FDF66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9A8B9-D968-43B1-ACA5-EFBC9C841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CD508-426F-41F3-9A77-02C11FCF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20AE2-9DE6-4944-8699-26D35B1A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573E6-ACD3-43B6-A073-7F6DF7EB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4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1A293-B13A-4B9A-9DA2-F4F6474C5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CAE00-1135-44A5-BDD9-7C44E6A5A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78E01-7FC4-4C44-B9EE-EC19A8A3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FF17-2F73-4E28-9187-91FE1900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2731A-6403-43ED-8D2E-D0408228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5381-D652-458E-A017-ADEF682A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F4FF-3746-49E7-A96F-11AA69F03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29120-0EFE-4393-8A9D-F8028B89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11C55-2C23-4EB1-B51F-CC6B5C01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06D64-AC8D-42CB-87B0-5BC2340B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C224-43D6-4061-89FB-F394FED9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195F4-38C1-4A3B-8D75-D0A13D48C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00263-BDE7-4CF7-909F-D26065B9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D21AD-D6EA-4156-9423-948A3DF9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27433-C978-469F-9FE0-4ECAA75E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3E25-414D-4F14-BAC3-4E45557B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AF43-5C16-4F2E-941B-6FA031E1F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8F6C3-A215-46DE-B984-0F9DE399C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091E7-4CC7-4374-8223-E2D928D3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B62DA-AC0E-45C1-A94F-0D90C46D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AA05D-2118-4F4E-A872-D859D3A6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4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B7F9-95CF-4E03-AE47-87C40E7A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7F74F-CCF4-44A5-83AF-DDE0EC618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6E9B8-4701-4C8A-AF7D-49E15870C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FDB48-D913-4A1D-9A60-51D233CC3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A7511-BE50-412A-B797-8D358CAE1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4FC66-A44F-4628-9311-C870D2F0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2E857-D868-4B99-8D88-B6F13A33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C9D5A-2CE7-4CCC-85EA-CD530144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4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A89E-E1EB-462B-BFF8-4B5C4A0B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DDBA8-19F3-47F6-A716-1E8EE8432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26CE5-26DE-459F-A9D4-33DE293C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ED63F-0BF7-42B6-AD65-BBF95FFC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7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CC080-6443-4ECB-B933-36C0EF4E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2F3E3-5EB1-4731-825D-617BB16C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B2795-19DA-4305-9150-68687890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3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43C4-4FEA-4260-86B8-622CC6BA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3B08-2AE8-4C3C-ABFB-832411841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2F3A6-A72A-4579-8483-218C4C393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8A0BD-7E14-4349-B77D-B06FA44E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ACE1F-1A1E-4E49-A734-A2FF77CD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28FE7-A9A4-4498-972E-E55173A9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F5BF-AE23-412F-A65A-EBDEF60D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FD5C1-75BD-4EF3-A6BF-4E949179D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4B997-778A-485F-8780-37D4D1E0E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629BB-7E77-48A4-A1A9-191A3146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7DF05-FA1B-45A9-9CE4-47E375C3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D7541-EB29-4ACD-8528-FFC8C95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40FB8-FE2C-49D6-B581-DD3E78B4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24976-A255-4F45-8BA9-8C3007F4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FCDD-4EA4-4B0F-A492-9BA7A0A86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87F6B-6CBA-4202-BF3D-4D7D9853E71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92B86-8C89-4C8C-BD67-1E25F5B33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9147F-FBCF-45B0-9166-50949ACA9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3DAC2-3DAA-49F3-A487-7C500E46C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5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roups.google.com/g/tasse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ushanRu/TASSEL-workshop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augustogarcia.me/statgen-esalq/Hapmap-and-VCF-formats-and-its-integration-with-onemap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izegenetics.net/tasse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bucket.org/tasseladmin/tassel-5-source/wiki/docs/Tassel5PipelineCLI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ushanRu/TASSEL-workshop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aizegenetics.net/tasse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tasseladmin/tassel-5-source/wiki/Hom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bucket.org/tasseladmin/tassel-5-source/wiki/UserManua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channel/UCS1SdXlyMI1OsSf5yA_oFqw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C352-03A1-42CA-82D9-4487087B0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TASSEL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E2412-89D3-42B9-A1F9-019224869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2021</a:t>
            </a:r>
          </a:p>
          <a:p>
            <a:r>
              <a:rPr lang="en-US" dirty="0" err="1"/>
              <a:t>Prabin</a:t>
            </a:r>
            <a:r>
              <a:rPr lang="en-US" dirty="0"/>
              <a:t> </a:t>
            </a:r>
            <a:r>
              <a:rPr lang="en-US" dirty="0" err="1"/>
              <a:t>Bajgain</a:t>
            </a:r>
            <a:r>
              <a:rPr lang="en-US" dirty="0"/>
              <a:t> &amp; Sushan Ru</a:t>
            </a:r>
          </a:p>
        </p:txBody>
      </p:sp>
    </p:spTree>
    <p:extLst>
      <p:ext uri="{BB962C8B-B14F-4D97-AF65-F5344CB8AC3E}">
        <p14:creationId xmlns:p14="http://schemas.microsoft.com/office/powerpoint/2010/main" val="346970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596398-7542-4623-BF03-3D62A468C792}"/>
              </a:ext>
            </a:extLst>
          </p:cNvPr>
          <p:cNvSpPr txBox="1"/>
          <p:nvPr/>
        </p:nvSpPr>
        <p:spPr>
          <a:xfrm>
            <a:off x="563417" y="369394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27D71-19F8-4748-9BDA-AD836A700D59}"/>
              </a:ext>
            </a:extLst>
          </p:cNvPr>
          <p:cNvSpPr/>
          <p:nvPr/>
        </p:nvSpPr>
        <p:spPr>
          <a:xfrm>
            <a:off x="3308513" y="499476"/>
            <a:ext cx="314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TASSEL - Google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0AA5C-994E-4E38-ABE3-0BAD5E2C38A9}"/>
              </a:ext>
            </a:extLst>
          </p:cNvPr>
          <p:cNvSpPr/>
          <p:nvPr/>
        </p:nvSpPr>
        <p:spPr>
          <a:xfrm>
            <a:off x="3308513" y="981560"/>
            <a:ext cx="351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https://groups.google.com/g/tassel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2F1CC-320C-4D12-B628-74FE27DAB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4" r="3438" b="12940"/>
          <a:stretch/>
        </p:blipFill>
        <p:spPr>
          <a:xfrm>
            <a:off x="1800225" y="1670955"/>
            <a:ext cx="9829800" cy="44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B082-406B-437C-9531-995DD9421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 conversion</a:t>
            </a:r>
          </a:p>
        </p:txBody>
      </p:sp>
    </p:spTree>
    <p:extLst>
      <p:ext uri="{BB962C8B-B14F-4D97-AF65-F5344CB8AC3E}">
        <p14:creationId xmlns:p14="http://schemas.microsoft.com/office/powerpoint/2010/main" val="175392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DB6072-9058-4401-B479-0F855BBBDDF8}"/>
              </a:ext>
            </a:extLst>
          </p:cNvPr>
          <p:cNvSpPr txBox="1"/>
          <p:nvPr/>
        </p:nvSpPr>
        <p:spPr>
          <a:xfrm>
            <a:off x="563417" y="369394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GitHub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93E799-44BC-4DC5-B87F-D49B5E2E7CC4}"/>
              </a:ext>
            </a:extLst>
          </p:cNvPr>
          <p:cNvSpPr/>
          <p:nvPr/>
        </p:nvSpPr>
        <p:spPr>
          <a:xfrm>
            <a:off x="685634" y="6351001"/>
            <a:ext cx="4707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https://github.com/SushanRu/TASSEL-workshop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6606C-82C9-43DC-94A4-C0FA51BE8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t="18916" r="34538" b="12196"/>
          <a:stretch/>
        </p:blipFill>
        <p:spPr>
          <a:xfrm>
            <a:off x="4033590" y="523782"/>
            <a:ext cx="7671704" cy="56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9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34E88-493C-4B1A-9172-23E60BB40F06}"/>
              </a:ext>
            </a:extLst>
          </p:cNvPr>
          <p:cNvSpPr txBox="1"/>
          <p:nvPr/>
        </p:nvSpPr>
        <p:spPr>
          <a:xfrm>
            <a:off x="563417" y="369394"/>
            <a:ext cx="6185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Genotype file format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2C696-3521-4CCB-B2F4-B2C8D44FC9F2}"/>
              </a:ext>
            </a:extLst>
          </p:cNvPr>
          <p:cNvSpPr txBox="1"/>
          <p:nvPr/>
        </p:nvSpPr>
        <p:spPr>
          <a:xfrm>
            <a:off x="3222171" y="1811382"/>
            <a:ext cx="2255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Hapmap</a:t>
            </a:r>
            <a:endParaRPr lang="en-US" sz="2400" dirty="0"/>
          </a:p>
          <a:p>
            <a:r>
              <a:rPr lang="en-US" sz="2400" dirty="0"/>
              <a:t>VCF</a:t>
            </a:r>
          </a:p>
          <a:p>
            <a:r>
              <a:rPr lang="en-US" sz="2400" dirty="0"/>
              <a:t>Plink</a:t>
            </a:r>
          </a:p>
          <a:p>
            <a:r>
              <a:rPr lang="en-US" sz="2400" dirty="0"/>
              <a:t>Flapjack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539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34E88-493C-4B1A-9172-23E60BB40F06}"/>
              </a:ext>
            </a:extLst>
          </p:cNvPr>
          <p:cNvSpPr txBox="1"/>
          <p:nvPr/>
        </p:nvSpPr>
        <p:spPr>
          <a:xfrm>
            <a:off x="563417" y="369394"/>
            <a:ext cx="6185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Genotype file format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2C696-3521-4CCB-B2F4-B2C8D44FC9F2}"/>
              </a:ext>
            </a:extLst>
          </p:cNvPr>
          <p:cNvSpPr txBox="1"/>
          <p:nvPr/>
        </p:nvSpPr>
        <p:spPr>
          <a:xfrm>
            <a:off x="3222171" y="1811382"/>
            <a:ext cx="2255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Hapmap</a:t>
            </a:r>
            <a:endParaRPr lang="en-US" sz="2400" dirty="0"/>
          </a:p>
          <a:p>
            <a:r>
              <a:rPr lang="en-US" sz="2400" dirty="0"/>
              <a:t>VCF</a:t>
            </a:r>
          </a:p>
          <a:p>
            <a:r>
              <a:rPr lang="en-US" sz="2400" dirty="0"/>
              <a:t>Plink</a:t>
            </a:r>
          </a:p>
          <a:p>
            <a:r>
              <a:rPr lang="en-US" sz="2400" dirty="0"/>
              <a:t>Flapjack</a:t>
            </a:r>
          </a:p>
          <a:p>
            <a:r>
              <a:rPr lang="en-US" sz="2400" dirty="0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727DC-0D92-4B67-8119-4B1D6933D573}"/>
              </a:ext>
            </a:extLst>
          </p:cNvPr>
          <p:cNvSpPr/>
          <p:nvPr/>
        </p:nvSpPr>
        <p:spPr>
          <a:xfrm>
            <a:off x="3222171" y="1811382"/>
            <a:ext cx="1262742" cy="7750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85F72-94AB-4CE9-B516-0244526397B7}"/>
              </a:ext>
            </a:extLst>
          </p:cNvPr>
          <p:cNvSpPr/>
          <p:nvPr/>
        </p:nvSpPr>
        <p:spPr>
          <a:xfrm>
            <a:off x="4972797" y="1580549"/>
            <a:ext cx="566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Common output format from genotyping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Common input format required by </a:t>
            </a:r>
          </a:p>
          <a:p>
            <a:r>
              <a:rPr lang="en-US" sz="2400" dirty="0"/>
              <a:t>     e.g., database, imputation software</a:t>
            </a:r>
          </a:p>
        </p:txBody>
      </p:sp>
    </p:spTree>
    <p:extLst>
      <p:ext uri="{BB962C8B-B14F-4D97-AF65-F5344CB8AC3E}">
        <p14:creationId xmlns:p14="http://schemas.microsoft.com/office/powerpoint/2010/main" val="3625064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34E88-493C-4B1A-9172-23E60BB40F06}"/>
              </a:ext>
            </a:extLst>
          </p:cNvPr>
          <p:cNvSpPr txBox="1"/>
          <p:nvPr/>
        </p:nvSpPr>
        <p:spPr>
          <a:xfrm>
            <a:off x="563417" y="369394"/>
            <a:ext cx="6185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Genotype file type – </a:t>
            </a:r>
            <a:r>
              <a:rPr lang="en-US" sz="3600" dirty="0" err="1"/>
              <a:t>hapmap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681C3-DEB9-47B6-8FB1-A110DBB0B97A}"/>
              </a:ext>
            </a:extLst>
          </p:cNvPr>
          <p:cNvSpPr txBox="1"/>
          <p:nvPr/>
        </p:nvSpPr>
        <p:spPr>
          <a:xfrm>
            <a:off x="1210491" y="1297577"/>
            <a:ext cx="823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Hapmap</a:t>
            </a:r>
            <a:r>
              <a:rPr lang="en-US" sz="2400" dirty="0"/>
              <a:t> (haplotype map)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42538-F358-42EC-8D8B-BAD19A1C5D6F}"/>
              </a:ext>
            </a:extLst>
          </p:cNvPr>
          <p:cNvSpPr txBox="1"/>
          <p:nvPr/>
        </p:nvSpPr>
        <p:spPr>
          <a:xfrm>
            <a:off x="3985043" y="1860480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columns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725FE0-7384-4770-9598-7D82305054C0}"/>
              </a:ext>
            </a:extLst>
          </p:cNvPr>
          <p:cNvSpPr/>
          <p:nvPr/>
        </p:nvSpPr>
        <p:spPr>
          <a:xfrm rot="16200000">
            <a:off x="4792613" y="-1978869"/>
            <a:ext cx="276460" cy="8739827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A1B9-4926-43A2-B029-B008EE3F1B17}"/>
              </a:ext>
            </a:extLst>
          </p:cNvPr>
          <p:cNvSpPr txBox="1"/>
          <p:nvPr/>
        </p:nvSpPr>
        <p:spPr>
          <a:xfrm>
            <a:off x="9579428" y="215994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1, 2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D04AA-451E-4503-A7C6-14C4B6C3F8A0}"/>
              </a:ext>
            </a:extLst>
          </p:cNvPr>
          <p:cNvSpPr txBox="1"/>
          <p:nvPr/>
        </p:nvSpPr>
        <p:spPr>
          <a:xfrm>
            <a:off x="378048" y="3514905"/>
            <a:ext cx="8114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SNP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5EC76-E338-4E50-B33F-CCECEE8D76F1}"/>
              </a:ext>
            </a:extLst>
          </p:cNvPr>
          <p:cNvSpPr txBox="1"/>
          <p:nvPr/>
        </p:nvSpPr>
        <p:spPr>
          <a:xfrm>
            <a:off x="1333169" y="3514905"/>
            <a:ext cx="9282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REF/ALT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9D614B-CDBE-4EA7-95A0-B3F3661E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" t="8626" r="24474" b="80143"/>
          <a:stretch/>
        </p:blipFill>
        <p:spPr>
          <a:xfrm>
            <a:off x="247419" y="2529277"/>
            <a:ext cx="10577334" cy="86589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177594-77A5-4BD6-BEF9-F76FFFF13A80}"/>
              </a:ext>
            </a:extLst>
          </p:cNvPr>
          <p:cNvCxnSpPr>
            <a:cxnSpLocks/>
          </p:cNvCxnSpPr>
          <p:nvPr/>
        </p:nvCxnSpPr>
        <p:spPr>
          <a:xfrm flipV="1">
            <a:off x="702576" y="3372499"/>
            <a:ext cx="0" cy="20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EB4D37-3E3F-44B5-AD05-FD8B817DC72F}"/>
              </a:ext>
            </a:extLst>
          </p:cNvPr>
          <p:cNvCxnSpPr>
            <a:cxnSpLocks/>
          </p:cNvCxnSpPr>
          <p:nvPr/>
        </p:nvCxnSpPr>
        <p:spPr>
          <a:xfrm flipH="1" flipV="1">
            <a:off x="1513359" y="3385978"/>
            <a:ext cx="126100" cy="18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62556D-F8DC-4D45-9B86-3715256BD5A6}"/>
              </a:ext>
            </a:extLst>
          </p:cNvPr>
          <p:cNvSpPr txBox="1"/>
          <p:nvPr/>
        </p:nvSpPr>
        <p:spPr>
          <a:xfrm>
            <a:off x="6527771" y="994818"/>
            <a:ext cx="470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xxx.hmp.txt</a:t>
            </a: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 be viewed with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NotePad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++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68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34E88-493C-4B1A-9172-23E60BB40F06}"/>
              </a:ext>
            </a:extLst>
          </p:cNvPr>
          <p:cNvSpPr txBox="1"/>
          <p:nvPr/>
        </p:nvSpPr>
        <p:spPr>
          <a:xfrm>
            <a:off x="563417" y="369394"/>
            <a:ext cx="6185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Genotype file type – </a:t>
            </a:r>
            <a:r>
              <a:rPr lang="en-US" sz="3600" dirty="0" err="1"/>
              <a:t>hapmap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681C3-DEB9-47B6-8FB1-A110DBB0B97A}"/>
              </a:ext>
            </a:extLst>
          </p:cNvPr>
          <p:cNvSpPr txBox="1"/>
          <p:nvPr/>
        </p:nvSpPr>
        <p:spPr>
          <a:xfrm>
            <a:off x="1210491" y="1297577"/>
            <a:ext cx="358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Hapmap</a:t>
            </a:r>
            <a:r>
              <a:rPr lang="en-US" sz="2400" dirty="0"/>
              <a:t> (haplotype map)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42538-F358-42EC-8D8B-BAD19A1C5D6F}"/>
              </a:ext>
            </a:extLst>
          </p:cNvPr>
          <p:cNvSpPr txBox="1"/>
          <p:nvPr/>
        </p:nvSpPr>
        <p:spPr>
          <a:xfrm>
            <a:off x="3985043" y="1860480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columns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725FE0-7384-4770-9598-7D82305054C0}"/>
              </a:ext>
            </a:extLst>
          </p:cNvPr>
          <p:cNvSpPr/>
          <p:nvPr/>
        </p:nvSpPr>
        <p:spPr>
          <a:xfrm rot="16200000">
            <a:off x="4792613" y="-1978869"/>
            <a:ext cx="276460" cy="873982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A1B9-4926-43A2-B029-B008EE3F1B17}"/>
              </a:ext>
            </a:extLst>
          </p:cNvPr>
          <p:cNvSpPr txBox="1"/>
          <p:nvPr/>
        </p:nvSpPr>
        <p:spPr>
          <a:xfrm>
            <a:off x="9579428" y="215994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1, 2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D04AA-451E-4503-A7C6-14C4B6C3F8A0}"/>
              </a:ext>
            </a:extLst>
          </p:cNvPr>
          <p:cNvSpPr txBox="1"/>
          <p:nvPr/>
        </p:nvSpPr>
        <p:spPr>
          <a:xfrm>
            <a:off x="378048" y="3514905"/>
            <a:ext cx="8114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SNP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5EC76-E338-4E50-B33F-CCECEE8D76F1}"/>
              </a:ext>
            </a:extLst>
          </p:cNvPr>
          <p:cNvSpPr txBox="1"/>
          <p:nvPr/>
        </p:nvSpPr>
        <p:spPr>
          <a:xfrm>
            <a:off x="1333169" y="3514905"/>
            <a:ext cx="9282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REF/ALT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C9B9F0-F660-4B50-BD9F-15F65218CF26}"/>
              </a:ext>
            </a:extLst>
          </p:cNvPr>
          <p:cNvSpPr/>
          <p:nvPr/>
        </p:nvSpPr>
        <p:spPr>
          <a:xfrm>
            <a:off x="4518735" y="6350106"/>
            <a:ext cx="75016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http://augustogarcia.me/statgen-esalq/Hapmap-and-VCF-formats-and-its-integration-with-onemap/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9D614B-CDBE-4EA7-95A0-B3F3661E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" t="8626" r="24474" b="80143"/>
          <a:stretch/>
        </p:blipFill>
        <p:spPr>
          <a:xfrm>
            <a:off x="247419" y="2529277"/>
            <a:ext cx="10577334" cy="86589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177594-77A5-4BD6-BEF9-F76FFFF13A80}"/>
              </a:ext>
            </a:extLst>
          </p:cNvPr>
          <p:cNvCxnSpPr>
            <a:cxnSpLocks/>
          </p:cNvCxnSpPr>
          <p:nvPr/>
        </p:nvCxnSpPr>
        <p:spPr>
          <a:xfrm flipV="1">
            <a:off x="702576" y="3372499"/>
            <a:ext cx="0" cy="20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EB4D37-3E3F-44B5-AD05-FD8B817DC72F}"/>
              </a:ext>
            </a:extLst>
          </p:cNvPr>
          <p:cNvCxnSpPr>
            <a:cxnSpLocks/>
          </p:cNvCxnSpPr>
          <p:nvPr/>
        </p:nvCxnSpPr>
        <p:spPr>
          <a:xfrm flipH="1" flipV="1">
            <a:off x="1513359" y="3385978"/>
            <a:ext cx="126100" cy="18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51FCA47-E185-4C11-9070-4D7D46E4E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273277"/>
              </p:ext>
            </p:extLst>
          </p:nvPr>
        </p:nvGraphicFramePr>
        <p:xfrm>
          <a:off x="9583902" y="1942122"/>
          <a:ext cx="2036808" cy="4193760"/>
        </p:xfrm>
        <a:graphic>
          <a:graphicData uri="http://schemas.openxmlformats.org/drawingml/2006/table">
            <a:tbl>
              <a:tblPr/>
              <a:tblGrid>
                <a:gridCol w="713106">
                  <a:extLst>
                    <a:ext uri="{9D8B030D-6E8A-4147-A177-3AD203B41FA5}">
                      <a16:colId xmlns:a16="http://schemas.microsoft.com/office/drawing/2014/main" val="1469412086"/>
                    </a:ext>
                  </a:extLst>
                </a:gridCol>
                <a:gridCol w="1323702">
                  <a:extLst>
                    <a:ext uri="{9D8B030D-6E8A-4147-A177-3AD203B41FA5}">
                      <a16:colId xmlns:a16="http://schemas.microsoft.com/office/drawing/2014/main" val="4204190664"/>
                    </a:ext>
                  </a:extLst>
                </a:gridCol>
              </a:tblGrid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effectLst/>
                          <a:latin typeface="Maven Pro"/>
                        </a:rPr>
                        <a:t>Code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effectLst/>
                          <a:latin typeface="Maven Pro"/>
                        </a:rPr>
                        <a:t>Meaning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29107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A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Adenine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153365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C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Cytosine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169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G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Guanine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10563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Thymine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024382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A or 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030621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Y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C or 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803194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S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G or C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753514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W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A or 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287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K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G or 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965995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M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A or C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32162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B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C or G or 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272119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D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A or G or 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815045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H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A or C or 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523473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V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A or C or 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622684"/>
                  </a:ext>
                </a:extLst>
              </a:tr>
              <a:tr h="225401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  <a:latin typeface="Maven Pro"/>
                        </a:rPr>
                        <a:t>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  <a:latin typeface="Maven Pro"/>
                        </a:rPr>
                        <a:t>any base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48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03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34E88-493C-4B1A-9172-23E60BB40F06}"/>
              </a:ext>
            </a:extLst>
          </p:cNvPr>
          <p:cNvSpPr txBox="1"/>
          <p:nvPr/>
        </p:nvSpPr>
        <p:spPr>
          <a:xfrm>
            <a:off x="563417" y="369394"/>
            <a:ext cx="6185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Genotype file type – VCF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1F64E-8787-46CB-982D-746B52069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2" t="39839" r="25710" b="14620"/>
          <a:stretch/>
        </p:blipFill>
        <p:spPr>
          <a:xfrm>
            <a:off x="3069213" y="1603835"/>
            <a:ext cx="7359860" cy="3650329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E28B5782-0FCE-4779-B4DE-B5B90BBEE1EE}"/>
              </a:ext>
            </a:extLst>
          </p:cNvPr>
          <p:cNvSpPr/>
          <p:nvPr/>
        </p:nvSpPr>
        <p:spPr>
          <a:xfrm rot="10800000">
            <a:off x="2851750" y="1992429"/>
            <a:ext cx="276460" cy="240415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7A4700-FDF4-425A-89B1-2231C76BE164}"/>
              </a:ext>
            </a:extLst>
          </p:cNvPr>
          <p:cNvSpPr txBox="1"/>
          <p:nvPr/>
        </p:nvSpPr>
        <p:spPr>
          <a:xfrm>
            <a:off x="528232" y="3009839"/>
            <a:ext cx="225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Meta-information 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05C70C-6914-418A-92B0-3F267A261DB9}"/>
              </a:ext>
            </a:extLst>
          </p:cNvPr>
          <p:cNvSpPr txBox="1"/>
          <p:nvPr/>
        </p:nvSpPr>
        <p:spPr>
          <a:xfrm>
            <a:off x="884367" y="4509776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line</a:t>
            </a:r>
          </a:p>
          <a:p>
            <a:r>
              <a:rPr lang="en-US" dirty="0"/>
              <a:t>Data 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E738D-FA84-44D8-A47D-1030FB39E810}"/>
              </a:ext>
            </a:extLst>
          </p:cNvPr>
          <p:cNvSpPr txBox="1"/>
          <p:nvPr/>
        </p:nvSpPr>
        <p:spPr>
          <a:xfrm>
            <a:off x="7110093" y="772838"/>
            <a:ext cx="433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xxx.vcf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Can be viewed with </a:t>
            </a:r>
            <a:r>
              <a:rPr lang="en-US" sz="2400" dirty="0" err="1">
                <a:solidFill>
                  <a:schemeClr val="accent1"/>
                </a:solidFill>
              </a:rPr>
              <a:t>NotePad</a:t>
            </a:r>
            <a:r>
              <a:rPr lang="en-US" sz="2400" dirty="0">
                <a:solidFill>
                  <a:schemeClr val="accent1"/>
                </a:solidFill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719814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D50EC8-A641-4454-A9B2-153F957D48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3261" y="1728651"/>
            <a:ext cx="1655548" cy="1938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0B948-7947-48D3-9AAE-693067D7B57F}"/>
              </a:ext>
            </a:extLst>
          </p:cNvPr>
          <p:cNvSpPr txBox="1"/>
          <p:nvPr/>
        </p:nvSpPr>
        <p:spPr>
          <a:xfrm>
            <a:off x="2887577" y="2581124"/>
            <a:ext cx="179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hapmap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34536-A4DD-4472-9B5A-2B26594AED9F}"/>
              </a:ext>
            </a:extLst>
          </p:cNvPr>
          <p:cNvSpPr txBox="1"/>
          <p:nvPr/>
        </p:nvSpPr>
        <p:spPr>
          <a:xfrm>
            <a:off x="7650478" y="2689077"/>
            <a:ext cx="9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VCF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6508410-1DED-4B52-BF57-305B7F3F639E}"/>
              </a:ext>
            </a:extLst>
          </p:cNvPr>
          <p:cNvSpPr/>
          <p:nvPr/>
        </p:nvSpPr>
        <p:spPr>
          <a:xfrm>
            <a:off x="4687503" y="2669972"/>
            <a:ext cx="616016" cy="4427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D6D9B50-8A1C-49CA-BA83-DB715C682174}"/>
              </a:ext>
            </a:extLst>
          </p:cNvPr>
          <p:cNvSpPr/>
          <p:nvPr/>
        </p:nvSpPr>
        <p:spPr>
          <a:xfrm>
            <a:off x="6736082" y="2669972"/>
            <a:ext cx="616016" cy="4427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2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D50EC8-A641-4454-A9B2-153F957D48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3261" y="1728651"/>
            <a:ext cx="1655548" cy="1938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0B948-7947-48D3-9AAE-693067D7B57F}"/>
              </a:ext>
            </a:extLst>
          </p:cNvPr>
          <p:cNvSpPr txBox="1"/>
          <p:nvPr/>
        </p:nvSpPr>
        <p:spPr>
          <a:xfrm>
            <a:off x="2887577" y="2581124"/>
            <a:ext cx="179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hapmap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34536-A4DD-4472-9B5A-2B26594AED9F}"/>
              </a:ext>
            </a:extLst>
          </p:cNvPr>
          <p:cNvSpPr txBox="1"/>
          <p:nvPr/>
        </p:nvSpPr>
        <p:spPr>
          <a:xfrm>
            <a:off x="7650478" y="2689077"/>
            <a:ext cx="9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VCF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6508410-1DED-4B52-BF57-305B7F3F639E}"/>
              </a:ext>
            </a:extLst>
          </p:cNvPr>
          <p:cNvSpPr/>
          <p:nvPr/>
        </p:nvSpPr>
        <p:spPr>
          <a:xfrm flipH="1">
            <a:off x="4687503" y="2669972"/>
            <a:ext cx="616016" cy="4427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D6D9B50-8A1C-49CA-BA83-DB715C682174}"/>
              </a:ext>
            </a:extLst>
          </p:cNvPr>
          <p:cNvSpPr/>
          <p:nvPr/>
        </p:nvSpPr>
        <p:spPr>
          <a:xfrm flipH="1">
            <a:off x="6736082" y="2669972"/>
            <a:ext cx="616016" cy="4427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5A444-1A11-401A-8E60-BC12C417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3" t="7916" r="58725" b="28995"/>
          <a:stretch/>
        </p:blipFill>
        <p:spPr>
          <a:xfrm>
            <a:off x="1685925" y="1066799"/>
            <a:ext cx="9178598" cy="5133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139E0C-64CB-438B-BBC9-D0CDAE39DB49}"/>
              </a:ext>
            </a:extLst>
          </p:cNvPr>
          <p:cNvSpPr/>
          <p:nvPr/>
        </p:nvSpPr>
        <p:spPr>
          <a:xfrm>
            <a:off x="831641" y="467797"/>
            <a:ext cx="376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https://www.maizegenetics.net/tassel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30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DD9F7-0FFF-4961-9B70-78F4F399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49" y="0"/>
            <a:ext cx="117479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FBDFB0-D68B-4474-96F0-098F22F609CD}"/>
              </a:ext>
            </a:extLst>
          </p:cNvPr>
          <p:cNvSpPr/>
          <p:nvPr/>
        </p:nvSpPr>
        <p:spPr>
          <a:xfrm>
            <a:off x="222049" y="473470"/>
            <a:ext cx="896523" cy="20992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1F1437-1093-47DE-B84E-8E910C571019}"/>
              </a:ext>
            </a:extLst>
          </p:cNvPr>
          <p:cNvSpPr/>
          <p:nvPr/>
        </p:nvSpPr>
        <p:spPr>
          <a:xfrm>
            <a:off x="222049" y="837626"/>
            <a:ext cx="896523" cy="20992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676E1-CFDA-4076-AC9C-DC8B7CB51477}"/>
              </a:ext>
            </a:extLst>
          </p:cNvPr>
          <p:cNvSpPr txBox="1"/>
          <p:nvPr/>
        </p:nvSpPr>
        <p:spPr>
          <a:xfrm>
            <a:off x="2591716" y="1484123"/>
            <a:ext cx="70085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1. Open file in a supported format, e.g., hmp.txt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01705-B468-4179-A8C0-B368B6C6581D}"/>
              </a:ext>
            </a:extLst>
          </p:cNvPr>
          <p:cNvSpPr txBox="1"/>
          <p:nvPr/>
        </p:nvSpPr>
        <p:spPr>
          <a:xfrm>
            <a:off x="2792242" y="2252540"/>
            <a:ext cx="84211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2. Save an opened file in another supported format, e.g., .</a:t>
            </a:r>
            <a:r>
              <a:rPr lang="en-US" sz="2400" dirty="0" err="1">
                <a:solidFill>
                  <a:schemeClr val="accent1"/>
                </a:solidFill>
              </a:rPr>
              <a:t>vcf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5A881-4857-4D27-9D49-FB0ABB250CB6}"/>
              </a:ext>
            </a:extLst>
          </p:cNvPr>
          <p:cNvSpPr txBox="1"/>
          <p:nvPr/>
        </p:nvSpPr>
        <p:spPr>
          <a:xfrm>
            <a:off x="10037134" y="6150935"/>
            <a:ext cx="177563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Demo &amp; practice</a:t>
            </a:r>
          </a:p>
        </p:txBody>
      </p:sp>
    </p:spTree>
    <p:extLst>
      <p:ext uri="{BB962C8B-B14F-4D97-AF65-F5344CB8AC3E}">
        <p14:creationId xmlns:p14="http://schemas.microsoft.com/office/powerpoint/2010/main" val="108807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E14E3-A7EC-4584-914E-A014421E9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" t="8626" r="71975" b="80143"/>
          <a:stretch/>
        </p:blipFill>
        <p:spPr>
          <a:xfrm>
            <a:off x="592368" y="4011756"/>
            <a:ext cx="3816003" cy="865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CF6F42-A1E3-49CD-8298-0A8B6F24D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3261" y="1728651"/>
            <a:ext cx="1655548" cy="1938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EA5E1-BEDC-41C0-962E-3DF058669563}"/>
              </a:ext>
            </a:extLst>
          </p:cNvPr>
          <p:cNvSpPr txBox="1"/>
          <p:nvPr/>
        </p:nvSpPr>
        <p:spPr>
          <a:xfrm>
            <a:off x="2887577" y="2616627"/>
            <a:ext cx="179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hapmap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9FE4B-3AEC-424F-A166-5F66854184C3}"/>
              </a:ext>
            </a:extLst>
          </p:cNvPr>
          <p:cNvSpPr txBox="1"/>
          <p:nvPr/>
        </p:nvSpPr>
        <p:spPr>
          <a:xfrm>
            <a:off x="7669728" y="2616627"/>
            <a:ext cx="9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VCF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EA53D60-A0E1-4CDC-92E6-3D35D91EA697}"/>
              </a:ext>
            </a:extLst>
          </p:cNvPr>
          <p:cNvSpPr/>
          <p:nvPr/>
        </p:nvSpPr>
        <p:spPr>
          <a:xfrm>
            <a:off x="4687503" y="2687633"/>
            <a:ext cx="616016" cy="4427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1EA609E-5123-47B7-898F-C5EBE22D45AD}"/>
              </a:ext>
            </a:extLst>
          </p:cNvPr>
          <p:cNvSpPr/>
          <p:nvPr/>
        </p:nvSpPr>
        <p:spPr>
          <a:xfrm>
            <a:off x="6736082" y="2687633"/>
            <a:ext cx="616016" cy="4427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F30F41-B0D2-442A-8EA9-B92A389A21A1}"/>
              </a:ext>
            </a:extLst>
          </p:cNvPr>
          <p:cNvSpPr/>
          <p:nvPr/>
        </p:nvSpPr>
        <p:spPr>
          <a:xfrm>
            <a:off x="1336537" y="4011756"/>
            <a:ext cx="761770" cy="7750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8907A-8C96-4285-99DF-8897C5280FCE}"/>
              </a:ext>
            </a:extLst>
          </p:cNvPr>
          <p:cNvSpPr/>
          <p:nvPr/>
        </p:nvSpPr>
        <p:spPr>
          <a:xfrm>
            <a:off x="7360347" y="4011756"/>
            <a:ext cx="927006" cy="101419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19F5D-B2C7-4845-91AC-A1B07D7B8AD2}"/>
              </a:ext>
            </a:extLst>
          </p:cNvPr>
          <p:cNvSpPr txBox="1"/>
          <p:nvPr/>
        </p:nvSpPr>
        <p:spPr>
          <a:xfrm>
            <a:off x="7352098" y="3948735"/>
            <a:ext cx="1186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   ALT</a:t>
            </a:r>
          </a:p>
          <a:p>
            <a:r>
              <a:rPr lang="en-US" sz="1600" dirty="0"/>
              <a:t>G        A</a:t>
            </a:r>
          </a:p>
          <a:p>
            <a:r>
              <a:rPr lang="en-US" sz="1600" dirty="0"/>
              <a:t>G        A</a:t>
            </a:r>
          </a:p>
          <a:p>
            <a:r>
              <a:rPr lang="en-US" sz="1600" dirty="0"/>
              <a:t>C         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03AA8-647C-4CC7-B6E5-4C4AA40FDBF2}"/>
              </a:ext>
            </a:extLst>
          </p:cNvPr>
          <p:cNvSpPr txBox="1"/>
          <p:nvPr/>
        </p:nvSpPr>
        <p:spPr>
          <a:xfrm>
            <a:off x="1296719" y="381153"/>
            <a:ext cx="1066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When converting </a:t>
            </a:r>
            <a:r>
              <a:rPr lang="en-US" sz="2400" dirty="0" err="1">
                <a:solidFill>
                  <a:srgbClr val="FF0000"/>
                </a:solidFill>
              </a:rPr>
              <a:t>hapmap</a:t>
            </a:r>
            <a:r>
              <a:rPr lang="en-US" sz="2400" dirty="0">
                <a:solidFill>
                  <a:srgbClr val="FF0000"/>
                </a:solidFill>
              </a:rPr>
              <a:t> to VCF, or </a:t>
            </a:r>
            <a:r>
              <a:rPr lang="en-US" sz="2400" dirty="0" err="1">
                <a:solidFill>
                  <a:srgbClr val="FF0000"/>
                </a:solidFill>
              </a:rPr>
              <a:t>hapmap</a:t>
            </a:r>
            <a:r>
              <a:rPr lang="en-US" sz="2400" dirty="0">
                <a:solidFill>
                  <a:srgbClr val="FF0000"/>
                </a:solidFill>
              </a:rPr>
              <a:t> to </a:t>
            </a:r>
            <a:r>
              <a:rPr lang="en-US" sz="2400" dirty="0" err="1">
                <a:solidFill>
                  <a:srgbClr val="FF0000"/>
                </a:solidFill>
              </a:rPr>
              <a:t>hapmap</a:t>
            </a:r>
            <a:r>
              <a:rPr lang="en-US" sz="2400" dirty="0">
                <a:solidFill>
                  <a:srgbClr val="FF0000"/>
                </a:solidFill>
              </a:rPr>
              <a:t>,  TASSEL would reassign ref/alt based on allele frequency.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If correct ref/alt alleles matter for you, then provide TASSEL with a VCF file instead.</a:t>
            </a:r>
          </a:p>
        </p:txBody>
      </p:sp>
      <p:pic>
        <p:nvPicPr>
          <p:cNvPr id="14" name="Graphic 13" descr="Exclamation mark">
            <a:extLst>
              <a:ext uri="{FF2B5EF4-FFF2-40B4-BE49-F238E27FC236}">
                <a16:creationId xmlns:a16="http://schemas.microsoft.com/office/drawing/2014/main" id="{0A9719C0-2315-49B1-BD1B-9A56E355F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137" y="515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20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D50EC8-A641-4454-A9B2-153F957D48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904" y="1728650"/>
            <a:ext cx="1655548" cy="1938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0B948-7947-48D3-9AAE-693067D7B57F}"/>
              </a:ext>
            </a:extLst>
          </p:cNvPr>
          <p:cNvSpPr txBox="1"/>
          <p:nvPr/>
        </p:nvSpPr>
        <p:spPr>
          <a:xfrm>
            <a:off x="7512749" y="2581124"/>
            <a:ext cx="179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hapmap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34536-A4DD-4472-9B5A-2B26594AED9F}"/>
              </a:ext>
            </a:extLst>
          </p:cNvPr>
          <p:cNvSpPr txBox="1"/>
          <p:nvPr/>
        </p:nvSpPr>
        <p:spPr>
          <a:xfrm>
            <a:off x="3631352" y="2689077"/>
            <a:ext cx="9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VCF</a:t>
            </a: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7FF14E73-CE12-49FA-9991-AF28B4091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0214" y="1816098"/>
            <a:ext cx="794393" cy="79439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57B9E-7921-402F-911E-6060CFF8F94C}"/>
              </a:ext>
            </a:extLst>
          </p:cNvPr>
          <p:cNvCxnSpPr>
            <a:cxnSpLocks/>
          </p:cNvCxnSpPr>
          <p:nvPr/>
        </p:nvCxnSpPr>
        <p:spPr>
          <a:xfrm>
            <a:off x="4624362" y="2697937"/>
            <a:ext cx="2712103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6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D50EC8-A641-4454-A9B2-153F957D48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904" y="1728650"/>
            <a:ext cx="1655548" cy="1938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0B948-7947-48D3-9AAE-693067D7B57F}"/>
              </a:ext>
            </a:extLst>
          </p:cNvPr>
          <p:cNvSpPr txBox="1"/>
          <p:nvPr/>
        </p:nvSpPr>
        <p:spPr>
          <a:xfrm>
            <a:off x="7512749" y="2581124"/>
            <a:ext cx="179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hapmap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34536-A4DD-4472-9B5A-2B26594AED9F}"/>
              </a:ext>
            </a:extLst>
          </p:cNvPr>
          <p:cNvSpPr txBox="1"/>
          <p:nvPr/>
        </p:nvSpPr>
        <p:spPr>
          <a:xfrm>
            <a:off x="3631352" y="2689077"/>
            <a:ext cx="9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VCF</a:t>
            </a: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7FF14E73-CE12-49FA-9991-AF28B4091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0214" y="1816098"/>
            <a:ext cx="794393" cy="794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C3629F-FA3C-47C9-B671-F920AD75D39D}"/>
              </a:ext>
            </a:extLst>
          </p:cNvPr>
          <p:cNvSpPr txBox="1"/>
          <p:nvPr/>
        </p:nvSpPr>
        <p:spPr>
          <a:xfrm>
            <a:off x="5140214" y="3499616"/>
            <a:ext cx="168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caution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57B9E-7921-402F-911E-6060CFF8F94C}"/>
              </a:ext>
            </a:extLst>
          </p:cNvPr>
          <p:cNvCxnSpPr>
            <a:cxnSpLocks/>
          </p:cNvCxnSpPr>
          <p:nvPr/>
        </p:nvCxnSpPr>
        <p:spPr>
          <a:xfrm>
            <a:off x="4624362" y="2697937"/>
            <a:ext cx="2712103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CA7975-2568-49B4-9423-4B1A8EA86FD4}"/>
              </a:ext>
            </a:extLst>
          </p:cNvPr>
          <p:cNvCxnSpPr>
            <a:cxnSpLocks/>
          </p:cNvCxnSpPr>
          <p:nvPr/>
        </p:nvCxnSpPr>
        <p:spPr>
          <a:xfrm flipH="1">
            <a:off x="4494829" y="3198608"/>
            <a:ext cx="284163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33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E6EB99-6C58-4A5A-8632-067F0D9F25EC}"/>
              </a:ext>
            </a:extLst>
          </p:cNvPr>
          <p:cNvSpPr txBox="1"/>
          <p:nvPr/>
        </p:nvSpPr>
        <p:spPr>
          <a:xfrm>
            <a:off x="563417" y="369394"/>
            <a:ext cx="933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if you don’t have </a:t>
            </a:r>
            <a:r>
              <a:rPr lang="en-US" sz="3600" dirty="0" err="1"/>
              <a:t>hapmap</a:t>
            </a:r>
            <a:r>
              <a:rPr lang="en-US" sz="3600" dirty="0"/>
              <a:t> or VCF file?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2EAAD3-F05B-4E3A-965F-1D6B4834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6" y="2093395"/>
            <a:ext cx="6628125" cy="40378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ED823A-44C6-4F71-9B12-6F8438946339}"/>
              </a:ext>
            </a:extLst>
          </p:cNvPr>
          <p:cNvSpPr txBox="1"/>
          <p:nvPr/>
        </p:nvSpPr>
        <p:spPr>
          <a:xfrm>
            <a:off x="563417" y="1046089"/>
            <a:ext cx="10661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generate </a:t>
            </a:r>
            <a:r>
              <a:rPr lang="en-US" sz="2400" dirty="0" err="1"/>
              <a:t>hapmap</a:t>
            </a:r>
            <a:r>
              <a:rPr lang="en-US" sz="2400" dirty="0"/>
              <a:t> file manually, you can create a csv file containing columns required by </a:t>
            </a:r>
            <a:r>
              <a:rPr lang="en-US" sz="2400" dirty="0" err="1"/>
              <a:t>hapmap</a:t>
            </a:r>
            <a:r>
              <a:rPr lang="en-US" sz="2400" dirty="0"/>
              <a:t>, then save the .csv file into a .txt file with the name xxx.hmp.txt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4302A-04CA-41C5-A1CE-CE0ADCF78395}"/>
              </a:ext>
            </a:extLst>
          </p:cNvPr>
          <p:cNvSpPr txBox="1"/>
          <p:nvPr/>
        </p:nvSpPr>
        <p:spPr>
          <a:xfrm>
            <a:off x="7891310" y="3429000"/>
            <a:ext cx="128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save as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8B9718-2BA7-4A47-84BF-3923E5CDED3F}"/>
              </a:ext>
            </a:extLst>
          </p:cNvPr>
          <p:cNvSpPr/>
          <p:nvPr/>
        </p:nvSpPr>
        <p:spPr>
          <a:xfrm>
            <a:off x="7738116" y="3794538"/>
            <a:ext cx="1570520" cy="4427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DD7A21-61D2-473C-8111-B88E5732BADE}"/>
              </a:ext>
            </a:extLst>
          </p:cNvPr>
          <p:cNvSpPr/>
          <p:nvPr/>
        </p:nvSpPr>
        <p:spPr>
          <a:xfrm>
            <a:off x="9461830" y="3775635"/>
            <a:ext cx="242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e.g. temp.hmp.txt</a:t>
            </a:r>
          </a:p>
        </p:txBody>
      </p:sp>
    </p:spTree>
    <p:extLst>
      <p:ext uri="{BB962C8B-B14F-4D97-AF65-F5344CB8AC3E}">
        <p14:creationId xmlns:p14="http://schemas.microsoft.com/office/powerpoint/2010/main" val="2392725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08F0F-E954-41A2-8EB0-2024AD713191}"/>
              </a:ext>
            </a:extLst>
          </p:cNvPr>
          <p:cNvSpPr txBox="1"/>
          <p:nvPr/>
        </p:nvSpPr>
        <p:spPr>
          <a:xfrm>
            <a:off x="563417" y="369394"/>
            <a:ext cx="933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if you don’t have </a:t>
            </a:r>
            <a:r>
              <a:rPr lang="en-US" sz="3600" dirty="0" err="1"/>
              <a:t>hapmap</a:t>
            </a:r>
            <a:r>
              <a:rPr lang="en-US" sz="3600" dirty="0"/>
              <a:t> or VCF file?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3FB72-B452-456B-A935-AFA041E545F6}"/>
              </a:ext>
            </a:extLst>
          </p:cNvPr>
          <p:cNvSpPr/>
          <p:nvPr/>
        </p:nvSpPr>
        <p:spPr>
          <a:xfrm>
            <a:off x="8327666" y="2907036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SimpleToHap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18B2D-81ED-47BD-A29B-3B521723D8B6}"/>
              </a:ext>
            </a:extLst>
          </p:cNvPr>
          <p:cNvSpPr/>
          <p:nvPr/>
        </p:nvSpPr>
        <p:spPr>
          <a:xfrm>
            <a:off x="8116390" y="2166652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88B40-37FE-4F31-8A0B-2889E2CDF3CB}"/>
              </a:ext>
            </a:extLst>
          </p:cNvPr>
          <p:cNvSpPr/>
          <p:nvPr/>
        </p:nvSpPr>
        <p:spPr>
          <a:xfrm>
            <a:off x="8327666" y="3798908"/>
            <a:ext cx="1531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SimpleToVCF</a:t>
            </a:r>
            <a:r>
              <a:rPr lang="en-US" dirty="0"/>
              <a:t>()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96F105-2BC6-4369-B24D-4ABF73C00CB4}"/>
              </a:ext>
            </a:extLst>
          </p:cNvPr>
          <p:cNvSpPr/>
          <p:nvPr/>
        </p:nvSpPr>
        <p:spPr>
          <a:xfrm>
            <a:off x="7874966" y="3151653"/>
            <a:ext cx="2409575" cy="4427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BD2953-468D-4589-BD61-07DAFBAB088F}"/>
              </a:ext>
            </a:extLst>
          </p:cNvPr>
          <p:cNvSpPr/>
          <p:nvPr/>
        </p:nvSpPr>
        <p:spPr>
          <a:xfrm>
            <a:off x="7874965" y="4096530"/>
            <a:ext cx="2409575" cy="4427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1DCD21-618E-416C-A4A8-5ECD1204F515}"/>
              </a:ext>
            </a:extLst>
          </p:cNvPr>
          <p:cNvSpPr/>
          <p:nvPr/>
        </p:nvSpPr>
        <p:spPr>
          <a:xfrm>
            <a:off x="10525175" y="3188368"/>
            <a:ext cx="919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hmp.txt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47487-F625-43BF-8886-F9C3A500D0E6}"/>
              </a:ext>
            </a:extLst>
          </p:cNvPr>
          <p:cNvSpPr/>
          <p:nvPr/>
        </p:nvSpPr>
        <p:spPr>
          <a:xfrm>
            <a:off x="10525175" y="4133245"/>
            <a:ext cx="50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vcf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C1970-5676-41C5-A6D6-799F99BF4312}"/>
              </a:ext>
            </a:extLst>
          </p:cNvPr>
          <p:cNvSpPr txBox="1"/>
          <p:nvPr/>
        </p:nvSpPr>
        <p:spPr>
          <a:xfrm>
            <a:off x="10037134" y="6150935"/>
            <a:ext cx="177563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Demo in the end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7DF216-38A3-4646-BE61-0E98D35A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94" y="1807729"/>
            <a:ext cx="5747233" cy="35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53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B082-406B-437C-9531-995DD9421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65473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B082-406B-437C-9531-995DD9421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Imputation</a:t>
            </a:r>
          </a:p>
        </p:txBody>
      </p:sp>
    </p:spTree>
    <p:extLst>
      <p:ext uri="{BB962C8B-B14F-4D97-AF65-F5344CB8AC3E}">
        <p14:creationId xmlns:p14="http://schemas.microsoft.com/office/powerpoint/2010/main" val="93233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6CB37F-19CB-4B19-89CD-0897D3051C5F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imputation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9AACC-4EEE-44B4-8F74-B9A137A5200F}"/>
              </a:ext>
            </a:extLst>
          </p:cNvPr>
          <p:cNvSpPr/>
          <p:nvPr/>
        </p:nvSpPr>
        <p:spPr>
          <a:xfrm>
            <a:off x="779030" y="1395121"/>
            <a:ext cx="1087787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It’s common to have missing genotypic data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Missing genotypes are not allowed in some analysis tools (e.g., genomic selection)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Accurate imputation allows a higher marker density </a:t>
            </a:r>
            <a:r>
              <a:rPr lang="en-US" sz="2400" dirty="0">
                <a:sym typeface="Wingdings" panose="05000000000000000000" pitchFamily="2" charset="2"/>
              </a:rPr>
              <a:t> accuracy for association mapping, genomic selection, etc.</a:t>
            </a:r>
            <a:r>
              <a:rPr lang="en-US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3E5FE-B309-43B0-86A1-DB1F25963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2" t="6660" r="4389" b="25021"/>
          <a:stretch/>
        </p:blipFill>
        <p:spPr>
          <a:xfrm>
            <a:off x="6199231" y="3605383"/>
            <a:ext cx="5213739" cy="25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70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6CB37F-19CB-4B19-89CD-0897D3051C5F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Imputation algorithms in TASSEL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9AACC-4EEE-44B4-8F74-B9A137A5200F}"/>
              </a:ext>
            </a:extLst>
          </p:cNvPr>
          <p:cNvSpPr/>
          <p:nvPr/>
        </p:nvSpPr>
        <p:spPr>
          <a:xfrm>
            <a:off x="1314130" y="1969280"/>
            <a:ext cx="39915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LD </a:t>
            </a:r>
            <a:r>
              <a:rPr lang="en-US" sz="2400" dirty="0" err="1"/>
              <a:t>KNNi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Numerical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by mean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k-nearest-neighbors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FILLIN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FSFHAP</a:t>
            </a:r>
          </a:p>
        </p:txBody>
      </p:sp>
    </p:spTree>
    <p:extLst>
      <p:ext uri="{BB962C8B-B14F-4D97-AF65-F5344CB8AC3E}">
        <p14:creationId xmlns:p14="http://schemas.microsoft.com/office/powerpoint/2010/main" val="315963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81F3-6898-420C-95DF-C101F627BFF4}"/>
              </a:ext>
            </a:extLst>
          </p:cNvPr>
          <p:cNvSpPr txBox="1"/>
          <p:nvPr/>
        </p:nvSpPr>
        <p:spPr>
          <a:xfrm>
            <a:off x="563417" y="369394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can TASSEL do?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C6B1-0225-4C2B-B7EA-59988305578D}"/>
              </a:ext>
            </a:extLst>
          </p:cNvPr>
          <p:cNvSpPr txBox="1"/>
          <p:nvPr/>
        </p:nvSpPr>
        <p:spPr>
          <a:xfrm>
            <a:off x="755762" y="1302205"/>
            <a:ext cx="5672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Genotype and phenotype data editing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File conversion (e.g., </a:t>
            </a:r>
            <a:r>
              <a:rPr lang="en-US" sz="2200" dirty="0" err="1"/>
              <a:t>hapmap</a:t>
            </a:r>
            <a:r>
              <a:rPr lang="en-US" sz="2200" dirty="0"/>
              <a:t>, VCF, Plink)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Merging, sorting, 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Phenotype transformation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9DC515-8C5F-4689-A9CB-DFDD5748B9A9}"/>
              </a:ext>
            </a:extLst>
          </p:cNvPr>
          <p:cNvSpPr/>
          <p:nvPr/>
        </p:nvSpPr>
        <p:spPr>
          <a:xfrm>
            <a:off x="755762" y="2970308"/>
            <a:ext cx="32528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Data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LD </a:t>
            </a:r>
            <a:r>
              <a:rPr lang="en-US" sz="2000" dirty="0" err="1"/>
              <a:t>KNNi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Numerical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FILLIN, FSFHAP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7ADAFB-3884-4A05-BD8D-C6B6BC423F11}"/>
              </a:ext>
            </a:extLst>
          </p:cNvPr>
          <p:cNvSpPr/>
          <p:nvPr/>
        </p:nvSpPr>
        <p:spPr>
          <a:xfrm>
            <a:off x="755763" y="4456862"/>
            <a:ext cx="44073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Genetic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Relatedness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Genotype/phenotype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GWAS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Genomic selection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4E39-9A8A-4663-A0B8-273A5EABBFBF}"/>
              </a:ext>
            </a:extLst>
          </p:cNvPr>
          <p:cNvSpPr/>
          <p:nvPr/>
        </p:nvSpPr>
        <p:spPr>
          <a:xfrm>
            <a:off x="6765490" y="1302205"/>
            <a:ext cx="47815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Genotyping-by-sequencing (GBS)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GBS v2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UNEAK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D75DC-A59A-477D-A202-0EFD086026CA}"/>
              </a:ext>
            </a:extLst>
          </p:cNvPr>
          <p:cNvSpPr/>
          <p:nvPr/>
        </p:nvSpPr>
        <p:spPr>
          <a:xfrm>
            <a:off x="6765490" y="2871910"/>
            <a:ext cx="2567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Pan-genome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PanA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4467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2D75A7-8CEC-4A1C-AEA7-8BFEE4C5D582}"/>
              </a:ext>
            </a:extLst>
          </p:cNvPr>
          <p:cNvSpPr/>
          <p:nvPr/>
        </p:nvSpPr>
        <p:spPr>
          <a:xfrm>
            <a:off x="1314130" y="1969280"/>
            <a:ext cx="39915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LD </a:t>
            </a:r>
            <a:r>
              <a:rPr lang="en-US" sz="2400" dirty="0" err="1"/>
              <a:t>KNNi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Numerical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by mean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k-nearest-neighbors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FILLIN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FSFHAP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5B75FD-D751-4F8D-A71A-4A3B6DCE37B6}"/>
              </a:ext>
            </a:extLst>
          </p:cNvPr>
          <p:cNvSpPr/>
          <p:nvPr/>
        </p:nvSpPr>
        <p:spPr>
          <a:xfrm>
            <a:off x="1884206" y="2407035"/>
            <a:ext cx="2006965" cy="3650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B37F-F95B-4824-831C-4C5C0DDDB158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Imputation algorithms in TASSEL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ED93E-6B8B-405A-92B4-A6EBE1611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546" y="4400874"/>
            <a:ext cx="7681201" cy="1862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A0A0A-7686-4EAA-897B-6D0DA82B6E60}"/>
              </a:ext>
            </a:extLst>
          </p:cNvPr>
          <p:cNvSpPr/>
          <p:nvPr/>
        </p:nvSpPr>
        <p:spPr>
          <a:xfrm>
            <a:off x="5652697" y="1973476"/>
            <a:ext cx="63939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K-nearest neighbor approach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Fast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Simple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Unordered markers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No physical or genetic maps are required</a:t>
            </a:r>
          </a:p>
        </p:txBody>
      </p:sp>
    </p:spTree>
    <p:extLst>
      <p:ext uri="{BB962C8B-B14F-4D97-AF65-F5344CB8AC3E}">
        <p14:creationId xmlns:p14="http://schemas.microsoft.com/office/powerpoint/2010/main" val="336393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2D75A7-8CEC-4A1C-AEA7-8BFEE4C5D582}"/>
              </a:ext>
            </a:extLst>
          </p:cNvPr>
          <p:cNvSpPr/>
          <p:nvPr/>
        </p:nvSpPr>
        <p:spPr>
          <a:xfrm>
            <a:off x="1314130" y="1969280"/>
            <a:ext cx="39915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LD </a:t>
            </a:r>
            <a:r>
              <a:rPr lang="en-US" sz="2400" dirty="0" err="1"/>
              <a:t>KNNi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Numerical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by mean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k-nearest-neighbors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FILLIN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FSFHAP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5B75FD-D751-4F8D-A71A-4A3B6DCE37B6}"/>
              </a:ext>
            </a:extLst>
          </p:cNvPr>
          <p:cNvSpPr/>
          <p:nvPr/>
        </p:nvSpPr>
        <p:spPr>
          <a:xfrm>
            <a:off x="1849372" y="2816338"/>
            <a:ext cx="3456275" cy="10241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B37F-F95B-4824-831C-4C5C0DDDB158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Imputation algorithms in TASSEL</a:t>
            </a:r>
          </a:p>
        </p:txBody>
      </p:sp>
    </p:spTree>
    <p:extLst>
      <p:ext uri="{BB962C8B-B14F-4D97-AF65-F5344CB8AC3E}">
        <p14:creationId xmlns:p14="http://schemas.microsoft.com/office/powerpoint/2010/main" val="3096981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2D75A7-8CEC-4A1C-AEA7-8BFEE4C5D582}"/>
              </a:ext>
            </a:extLst>
          </p:cNvPr>
          <p:cNvSpPr/>
          <p:nvPr/>
        </p:nvSpPr>
        <p:spPr>
          <a:xfrm>
            <a:off x="1314130" y="1969280"/>
            <a:ext cx="39915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LD </a:t>
            </a:r>
            <a:r>
              <a:rPr lang="en-US" sz="2400" dirty="0" err="1"/>
              <a:t>KNNi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Numerical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by mean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k-nearest-neighbors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FILLIN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FSFHAP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5B75FD-D751-4F8D-A71A-4A3B6DCE37B6}"/>
              </a:ext>
            </a:extLst>
          </p:cNvPr>
          <p:cNvSpPr/>
          <p:nvPr/>
        </p:nvSpPr>
        <p:spPr>
          <a:xfrm>
            <a:off x="1581750" y="3794760"/>
            <a:ext cx="1910387" cy="8521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B37F-F95B-4824-831C-4C5C0DDDB158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Imputation algorithms in TASSEL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5B05B-75C8-4D28-B4DA-666C7F1AE52E}"/>
              </a:ext>
            </a:extLst>
          </p:cNvPr>
          <p:cNvSpPr/>
          <p:nvPr/>
        </p:nvSpPr>
        <p:spPr>
          <a:xfrm>
            <a:off x="5305647" y="3698223"/>
            <a:ext cx="1047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Beagle</a:t>
            </a:r>
          </a:p>
        </p:txBody>
      </p:sp>
    </p:spTree>
    <p:extLst>
      <p:ext uri="{BB962C8B-B14F-4D97-AF65-F5344CB8AC3E}">
        <p14:creationId xmlns:p14="http://schemas.microsoft.com/office/powerpoint/2010/main" val="2028531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D59959-B8E0-48C4-B734-BDBEC7F6CB4B}"/>
              </a:ext>
            </a:extLst>
          </p:cNvPr>
          <p:cNvSpPr/>
          <p:nvPr/>
        </p:nvSpPr>
        <p:spPr>
          <a:xfrm>
            <a:off x="4071793" y="2228671"/>
            <a:ext cx="59759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How to impute</a:t>
            </a:r>
          </a:p>
          <a:p>
            <a:r>
              <a:rPr lang="en-US" sz="3200" dirty="0"/>
              <a:t>How to calculate 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B37F-F95B-4824-831C-4C5C0DDDB158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Impute with LD </a:t>
            </a:r>
            <a:r>
              <a:rPr lang="en-US" sz="3200" dirty="0" err="1"/>
              <a:t>KNNi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2073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A1302-3FC6-44DD-ABDD-9D2A3D620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1"/>
          <a:stretch/>
        </p:blipFill>
        <p:spPr>
          <a:xfrm>
            <a:off x="205197" y="233917"/>
            <a:ext cx="11778331" cy="6624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188AC1-A99B-4BD9-A1F7-2F7092DC9223}"/>
              </a:ext>
            </a:extLst>
          </p:cNvPr>
          <p:cNvSpPr txBox="1"/>
          <p:nvPr/>
        </p:nvSpPr>
        <p:spPr>
          <a:xfrm>
            <a:off x="4317411" y="1494757"/>
            <a:ext cx="37878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1. Open a genotype file</a:t>
            </a:r>
          </a:p>
        </p:txBody>
      </p:sp>
    </p:spTree>
    <p:extLst>
      <p:ext uri="{BB962C8B-B14F-4D97-AF65-F5344CB8AC3E}">
        <p14:creationId xmlns:p14="http://schemas.microsoft.com/office/powerpoint/2010/main" val="776453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9FD2E0-6D73-4A1A-AB86-42CB0C0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1" y="0"/>
            <a:ext cx="117750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D3A79-2E8C-4B95-B97D-4C78AC3BCA94}"/>
              </a:ext>
            </a:extLst>
          </p:cNvPr>
          <p:cNvSpPr txBox="1"/>
          <p:nvPr/>
        </p:nvSpPr>
        <p:spPr>
          <a:xfrm>
            <a:off x="4317411" y="1494757"/>
            <a:ext cx="50817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2. Choose LD </a:t>
            </a:r>
            <a:r>
              <a:rPr lang="en-US" sz="2400" dirty="0" err="1">
                <a:solidFill>
                  <a:schemeClr val="accent1"/>
                </a:solidFill>
              </a:rPr>
              <a:t>KNNi</a:t>
            </a:r>
            <a:r>
              <a:rPr lang="en-US" sz="2400" dirty="0">
                <a:solidFill>
                  <a:schemeClr val="accent1"/>
                </a:solidFill>
              </a:rPr>
              <a:t> under Impute</a:t>
            </a:r>
          </a:p>
        </p:txBody>
      </p:sp>
    </p:spTree>
    <p:extLst>
      <p:ext uri="{BB962C8B-B14F-4D97-AF65-F5344CB8AC3E}">
        <p14:creationId xmlns:p14="http://schemas.microsoft.com/office/powerpoint/2010/main" val="3119435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61F49-E163-4844-BADB-F904516D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2195512"/>
            <a:ext cx="5200650" cy="2466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2B95DB-4934-41CC-855D-35681544BFA4}"/>
              </a:ext>
            </a:extLst>
          </p:cNvPr>
          <p:cNvSpPr txBox="1"/>
          <p:nvPr/>
        </p:nvSpPr>
        <p:spPr>
          <a:xfrm>
            <a:off x="4317411" y="1494757"/>
            <a:ext cx="50817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3. Set parameters, click 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E86BA-3571-46C6-A815-F8A06884E90A}"/>
              </a:ext>
            </a:extLst>
          </p:cNvPr>
          <p:cNvSpPr txBox="1"/>
          <p:nvPr/>
        </p:nvSpPr>
        <p:spPr>
          <a:xfrm>
            <a:off x="10037134" y="6150935"/>
            <a:ext cx="177563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Demo &amp; practice</a:t>
            </a:r>
          </a:p>
        </p:txBody>
      </p:sp>
    </p:spTree>
    <p:extLst>
      <p:ext uri="{BB962C8B-B14F-4D97-AF65-F5344CB8AC3E}">
        <p14:creationId xmlns:p14="http://schemas.microsoft.com/office/powerpoint/2010/main" val="1744921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8A58F-9D52-44E5-9D35-4C88CB44E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1"/>
          <a:stretch/>
        </p:blipFill>
        <p:spPr>
          <a:xfrm>
            <a:off x="2317898" y="1422090"/>
            <a:ext cx="9665630" cy="5435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424857-03A8-43A6-93F8-DC3F0906485D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1. Open a genotype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21DA2-C352-4314-AED1-060C5792F03B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61310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24857-03A8-43A6-93F8-DC3F0906485D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2. Mask genotype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21DA2-C352-4314-AED1-060C5792F03B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0A830-A3AD-4F04-893B-3E5AFA02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73" y="1422090"/>
            <a:ext cx="9333355" cy="54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5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24857-03A8-43A6-93F8-DC3F0906485D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2. Mask genotype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21DA2-C352-4314-AED1-060C5792F03B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0A830-A3AD-4F04-893B-3E5AFA02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73" y="1422090"/>
            <a:ext cx="9333355" cy="5435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FE0138-4C10-457F-8095-E3C3047D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32" y="2736997"/>
            <a:ext cx="52006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81F3-6898-420C-95DF-C101F627BFF4}"/>
              </a:ext>
            </a:extLst>
          </p:cNvPr>
          <p:cNvSpPr txBox="1"/>
          <p:nvPr/>
        </p:nvSpPr>
        <p:spPr>
          <a:xfrm>
            <a:off x="563417" y="369394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can TASSEL do?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C6B1-0225-4C2B-B7EA-59988305578D}"/>
              </a:ext>
            </a:extLst>
          </p:cNvPr>
          <p:cNvSpPr txBox="1"/>
          <p:nvPr/>
        </p:nvSpPr>
        <p:spPr>
          <a:xfrm>
            <a:off x="755762" y="1302205"/>
            <a:ext cx="5672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Genotype and phenotype data editing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File conversion (e.g., </a:t>
            </a:r>
            <a:r>
              <a:rPr lang="en-US" sz="2200" dirty="0" err="1"/>
              <a:t>hapmap</a:t>
            </a:r>
            <a:r>
              <a:rPr lang="en-US" sz="2200" dirty="0"/>
              <a:t>, VCF, Plink)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Merging, sorting, 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Phenotype transformation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9DC515-8C5F-4689-A9CB-DFDD5748B9A9}"/>
              </a:ext>
            </a:extLst>
          </p:cNvPr>
          <p:cNvSpPr/>
          <p:nvPr/>
        </p:nvSpPr>
        <p:spPr>
          <a:xfrm>
            <a:off x="755762" y="2970308"/>
            <a:ext cx="32528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Data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LD </a:t>
            </a:r>
            <a:r>
              <a:rPr lang="en-US" sz="2000" dirty="0" err="1"/>
              <a:t>KNNi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Numerical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FILLIN, FSFHAP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7ADAFB-3884-4A05-BD8D-C6B6BC423F11}"/>
              </a:ext>
            </a:extLst>
          </p:cNvPr>
          <p:cNvSpPr/>
          <p:nvPr/>
        </p:nvSpPr>
        <p:spPr>
          <a:xfrm>
            <a:off x="755763" y="4456862"/>
            <a:ext cx="44073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Genetic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Relatedness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Genotype/phenotype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GWAS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Genomic selection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84E39-9A8A-4663-A0B8-273A5EABBFBF}"/>
              </a:ext>
            </a:extLst>
          </p:cNvPr>
          <p:cNvSpPr/>
          <p:nvPr/>
        </p:nvSpPr>
        <p:spPr>
          <a:xfrm>
            <a:off x="6765490" y="1302205"/>
            <a:ext cx="47815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Genotyping-by-sequencing (GBS)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GBS v2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UNEAK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D75DC-A59A-477D-A202-0EFD086026CA}"/>
              </a:ext>
            </a:extLst>
          </p:cNvPr>
          <p:cNvSpPr/>
          <p:nvPr/>
        </p:nvSpPr>
        <p:spPr>
          <a:xfrm>
            <a:off x="6765490" y="2871910"/>
            <a:ext cx="2567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Pan-genome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PanA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1AE6A-D197-4B21-996B-ED6ED5E57487}"/>
              </a:ext>
            </a:extLst>
          </p:cNvPr>
          <p:cNvSpPr/>
          <p:nvPr/>
        </p:nvSpPr>
        <p:spPr>
          <a:xfrm>
            <a:off x="1089891" y="1671782"/>
            <a:ext cx="5257111" cy="38792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66C90-DE67-4800-808E-EF0D76BB1BEB}"/>
              </a:ext>
            </a:extLst>
          </p:cNvPr>
          <p:cNvSpPr/>
          <p:nvPr/>
        </p:nvSpPr>
        <p:spPr>
          <a:xfrm>
            <a:off x="688109" y="2974926"/>
            <a:ext cx="2978727" cy="1318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A274D9-3696-4FE6-B58D-7A0C4D70A655}"/>
              </a:ext>
            </a:extLst>
          </p:cNvPr>
          <p:cNvSpPr/>
          <p:nvPr/>
        </p:nvSpPr>
        <p:spPr>
          <a:xfrm>
            <a:off x="688108" y="4456862"/>
            <a:ext cx="4599709" cy="154499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13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D0282-9522-42D7-9C68-2954E5A7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37" y="1445306"/>
            <a:ext cx="9293491" cy="5412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C9D7D9-D2E9-40D1-B598-C2102BD43C52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2. Mask genotype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200F9-2181-43CD-A41C-CB1EBE2198FE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23100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47A1D-3C28-48AF-9791-22ED777B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37" y="1445308"/>
            <a:ext cx="9293491" cy="5412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C9D7D9-D2E9-40D1-B598-C2102BD43C52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3. Impute masked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200F9-2181-43CD-A41C-CB1EBE2198FE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027005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C41889-4C39-4647-981D-6EB19D27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2" y="1457692"/>
            <a:ext cx="9272226" cy="5400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A80C0-5C73-475D-A58E-5341206D8867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3. Impute masked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73B1D-FEA6-419E-844E-B13CEF5FA107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994860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C41889-4C39-4647-981D-6EB19D27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2" y="1457692"/>
            <a:ext cx="9272226" cy="5400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A80C0-5C73-475D-A58E-5341206D8867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4. Calculate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73B1D-FEA6-419E-844E-B13CEF5FA107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678916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C41889-4C39-4647-981D-6EB19D27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2" y="1457692"/>
            <a:ext cx="9272226" cy="5400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A80C0-5C73-475D-A58E-5341206D8867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4. Calculate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73B1D-FEA6-419E-844E-B13CEF5FA107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E0760-B9D1-4C96-95FC-DB365C59D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301" y="1457692"/>
            <a:ext cx="9272227" cy="54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05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C41889-4C39-4647-981D-6EB19D27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2" y="1457692"/>
            <a:ext cx="9272226" cy="5400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A80C0-5C73-475D-A58E-5341206D8867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4. Calculate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73B1D-FEA6-419E-844E-B13CEF5FA107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E0760-B9D1-4C96-95FC-DB365C59D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301" y="1457692"/>
            <a:ext cx="9272227" cy="5400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FF845-F661-4754-B4D2-F9FE191A9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5" y="2247900"/>
            <a:ext cx="52006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17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4C7366-94BD-41A0-BF04-C025772EA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2" b="36114"/>
          <a:stretch/>
        </p:blipFill>
        <p:spPr>
          <a:xfrm>
            <a:off x="2732566" y="1470077"/>
            <a:ext cx="8807455" cy="4427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803BA7-630F-4898-A6EE-0B60812FDBEC}"/>
              </a:ext>
            </a:extLst>
          </p:cNvPr>
          <p:cNvSpPr txBox="1"/>
          <p:nvPr/>
        </p:nvSpPr>
        <p:spPr>
          <a:xfrm>
            <a:off x="779030" y="960425"/>
            <a:ext cx="378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Step 4. Calculate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D8A7A-8EF9-47D8-8174-45ED596CAC6A}"/>
              </a:ext>
            </a:extLst>
          </p:cNvPr>
          <p:cNvSpPr txBox="1"/>
          <p:nvPr/>
        </p:nvSpPr>
        <p:spPr>
          <a:xfrm>
            <a:off x="779030" y="425450"/>
            <a:ext cx="658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Calculate imputation accuracy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4078C6-06EE-4277-A904-E0DD815FB62F}"/>
              </a:ext>
            </a:extLst>
          </p:cNvPr>
          <p:cNvCxnSpPr>
            <a:cxnSpLocks/>
          </p:cNvCxnSpPr>
          <p:nvPr/>
        </p:nvCxnSpPr>
        <p:spPr>
          <a:xfrm flipH="1" flipV="1">
            <a:off x="8016949" y="3338623"/>
            <a:ext cx="265814" cy="180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6D98A3-4157-4D57-9C08-0008672FE0A4}"/>
              </a:ext>
            </a:extLst>
          </p:cNvPr>
          <p:cNvSpPr txBox="1"/>
          <p:nvPr/>
        </p:nvSpPr>
        <p:spPr>
          <a:xfrm>
            <a:off x="10037134" y="6150935"/>
            <a:ext cx="177563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Demo &amp; practice</a:t>
            </a:r>
          </a:p>
        </p:txBody>
      </p:sp>
    </p:spTree>
    <p:extLst>
      <p:ext uri="{BB962C8B-B14F-4D97-AF65-F5344CB8AC3E}">
        <p14:creationId xmlns:p14="http://schemas.microsoft.com/office/powerpoint/2010/main" val="1097617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83133-AE78-4982-8FD8-2B1D2CF83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TASSEL in terminal</a:t>
            </a:r>
          </a:p>
        </p:txBody>
      </p:sp>
    </p:spTree>
    <p:extLst>
      <p:ext uri="{BB962C8B-B14F-4D97-AF65-F5344CB8AC3E}">
        <p14:creationId xmlns:p14="http://schemas.microsoft.com/office/powerpoint/2010/main" val="74303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E239B-CB92-4A6F-8F8C-0012D0333752}"/>
              </a:ext>
            </a:extLst>
          </p:cNvPr>
          <p:cNvSpPr/>
          <p:nvPr/>
        </p:nvSpPr>
        <p:spPr>
          <a:xfrm>
            <a:off x="619957" y="1648027"/>
            <a:ext cx="110941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Convert </a:t>
            </a:r>
            <a:r>
              <a:rPr lang="en-US" sz="2400" dirty="0" err="1"/>
              <a:t>hmp</a:t>
            </a:r>
            <a:r>
              <a:rPr lang="en-US" sz="2400" dirty="0"/>
              <a:t> to </a:t>
            </a:r>
            <a:r>
              <a:rPr lang="en-US" sz="2400" dirty="0" err="1"/>
              <a:t>vcf</a:t>
            </a:r>
            <a:endParaRPr lang="en-US" sz="2400" dirty="0"/>
          </a:p>
          <a:p>
            <a:r>
              <a:rPr lang="en-US" dirty="0">
                <a:solidFill>
                  <a:schemeClr val="accent1"/>
                </a:solidFill>
              </a:rPr>
              <a:t>run_pipeline.pl -h example.hmp.txt -export TASSEL.vcf -</a:t>
            </a:r>
            <a:r>
              <a:rPr lang="en-US" dirty="0" err="1">
                <a:solidFill>
                  <a:schemeClr val="accent1"/>
                </a:solidFill>
              </a:rPr>
              <a:t>exportType</a:t>
            </a:r>
            <a:r>
              <a:rPr lang="en-US" dirty="0">
                <a:solidFill>
                  <a:schemeClr val="accent1"/>
                </a:solidFill>
              </a:rPr>
              <a:t> VCF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9D071-A558-4619-BF47-EB6044682E2E}"/>
              </a:ext>
            </a:extLst>
          </p:cNvPr>
          <p:cNvSpPr/>
          <p:nvPr/>
        </p:nvSpPr>
        <p:spPr>
          <a:xfrm>
            <a:off x="619956" y="777990"/>
            <a:ext cx="92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Before using command line, remember to add TASSEL to PATH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18975-57C9-46E4-8AD1-5D911F8D0D2C}"/>
              </a:ext>
            </a:extLst>
          </p:cNvPr>
          <p:cNvSpPr/>
          <p:nvPr/>
        </p:nvSpPr>
        <p:spPr>
          <a:xfrm>
            <a:off x="983004" y="2465927"/>
            <a:ext cx="2970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input file type    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AD97A-C77E-4462-BFBC-0F83BC70900D}"/>
              </a:ext>
            </a:extLst>
          </p:cNvPr>
          <p:cNvSpPr/>
          <p:nvPr/>
        </p:nvSpPr>
        <p:spPr>
          <a:xfrm>
            <a:off x="3887319" y="2465926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output file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F2C33-29AC-4A4E-B0C2-7541B2D305D2}"/>
              </a:ext>
            </a:extLst>
          </p:cNvPr>
          <p:cNvSpPr/>
          <p:nvPr/>
        </p:nvSpPr>
        <p:spPr>
          <a:xfrm>
            <a:off x="6293599" y="2465926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output file type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5C8CD4-15DA-460F-B34A-DAEF689AA706}"/>
              </a:ext>
            </a:extLst>
          </p:cNvPr>
          <p:cNvCxnSpPr/>
          <p:nvPr/>
        </p:nvCxnSpPr>
        <p:spPr>
          <a:xfrm>
            <a:off x="2185851" y="2372739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A07764-65A9-4E34-9DBB-0132133C59E6}"/>
              </a:ext>
            </a:extLst>
          </p:cNvPr>
          <p:cNvCxnSpPr/>
          <p:nvPr/>
        </p:nvCxnSpPr>
        <p:spPr>
          <a:xfrm>
            <a:off x="2451466" y="2368381"/>
            <a:ext cx="14630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C079B8-0ED4-4AE0-9234-736E3F57D891}"/>
              </a:ext>
            </a:extLst>
          </p:cNvPr>
          <p:cNvCxnSpPr/>
          <p:nvPr/>
        </p:nvCxnSpPr>
        <p:spPr>
          <a:xfrm>
            <a:off x="4075615" y="2377090"/>
            <a:ext cx="16459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4EA887-3E32-4732-BDDF-5DF6F0D4561C}"/>
              </a:ext>
            </a:extLst>
          </p:cNvPr>
          <p:cNvCxnSpPr/>
          <p:nvPr/>
        </p:nvCxnSpPr>
        <p:spPr>
          <a:xfrm>
            <a:off x="5786849" y="2377090"/>
            <a:ext cx="1554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990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E239B-CB92-4A6F-8F8C-0012D0333752}"/>
              </a:ext>
            </a:extLst>
          </p:cNvPr>
          <p:cNvSpPr/>
          <p:nvPr/>
        </p:nvSpPr>
        <p:spPr>
          <a:xfrm>
            <a:off x="619957" y="1648027"/>
            <a:ext cx="110941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Convert </a:t>
            </a:r>
            <a:r>
              <a:rPr lang="en-US" sz="2400" dirty="0" err="1"/>
              <a:t>hmp</a:t>
            </a:r>
            <a:r>
              <a:rPr lang="en-US" sz="2400" dirty="0"/>
              <a:t> to </a:t>
            </a:r>
            <a:r>
              <a:rPr lang="en-US" sz="2400" dirty="0" err="1"/>
              <a:t>vcf</a:t>
            </a:r>
            <a:endParaRPr lang="en-US" sz="2400" dirty="0"/>
          </a:p>
          <a:p>
            <a:r>
              <a:rPr lang="en-US" dirty="0">
                <a:solidFill>
                  <a:schemeClr val="accent1"/>
                </a:solidFill>
              </a:rPr>
              <a:t>run_pipeline.pl -h example.hmp.txt -export TASSEL.vcf -</a:t>
            </a:r>
            <a:r>
              <a:rPr lang="en-US" dirty="0" err="1">
                <a:solidFill>
                  <a:schemeClr val="accent1"/>
                </a:solidFill>
              </a:rPr>
              <a:t>exportType</a:t>
            </a:r>
            <a:r>
              <a:rPr lang="en-US" dirty="0">
                <a:solidFill>
                  <a:schemeClr val="accent1"/>
                </a:solidFill>
              </a:rPr>
              <a:t> VCF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9D071-A558-4619-BF47-EB6044682E2E}"/>
              </a:ext>
            </a:extLst>
          </p:cNvPr>
          <p:cNvSpPr/>
          <p:nvPr/>
        </p:nvSpPr>
        <p:spPr>
          <a:xfrm>
            <a:off x="619956" y="777990"/>
            <a:ext cx="92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Before using command line, remember to add TASSEL to PATH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18975-57C9-46E4-8AD1-5D911F8D0D2C}"/>
              </a:ext>
            </a:extLst>
          </p:cNvPr>
          <p:cNvSpPr/>
          <p:nvPr/>
        </p:nvSpPr>
        <p:spPr>
          <a:xfrm>
            <a:off x="983004" y="2465927"/>
            <a:ext cx="2970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input file type    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AD97A-C77E-4462-BFBC-0F83BC70900D}"/>
              </a:ext>
            </a:extLst>
          </p:cNvPr>
          <p:cNvSpPr/>
          <p:nvPr/>
        </p:nvSpPr>
        <p:spPr>
          <a:xfrm>
            <a:off x="3887319" y="2465926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output file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F2C33-29AC-4A4E-B0C2-7541B2D305D2}"/>
              </a:ext>
            </a:extLst>
          </p:cNvPr>
          <p:cNvSpPr/>
          <p:nvPr/>
        </p:nvSpPr>
        <p:spPr>
          <a:xfrm>
            <a:off x="6293599" y="2465926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output file type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107766-1C46-40D3-A44C-81AF89D94538}"/>
              </a:ext>
            </a:extLst>
          </p:cNvPr>
          <p:cNvSpPr/>
          <p:nvPr/>
        </p:nvSpPr>
        <p:spPr>
          <a:xfrm>
            <a:off x="548935" y="3287506"/>
            <a:ext cx="110941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Convert </a:t>
            </a:r>
            <a:r>
              <a:rPr lang="en-US" sz="2400" dirty="0" err="1"/>
              <a:t>vcf</a:t>
            </a:r>
            <a:r>
              <a:rPr lang="en-US" sz="2400" dirty="0"/>
              <a:t> to </a:t>
            </a:r>
            <a:r>
              <a:rPr lang="en-US" sz="2400" dirty="0" err="1"/>
              <a:t>hmp</a:t>
            </a:r>
            <a:endParaRPr lang="en-US" sz="2400" dirty="0"/>
          </a:p>
          <a:p>
            <a:r>
              <a:rPr lang="en-US" dirty="0">
                <a:solidFill>
                  <a:schemeClr val="accent1"/>
                </a:solidFill>
              </a:rPr>
              <a:t>run_pipeline.pl -</a:t>
            </a:r>
            <a:r>
              <a:rPr lang="en-US" dirty="0" err="1">
                <a:solidFill>
                  <a:schemeClr val="accent1"/>
                </a:solidFill>
              </a:rPr>
              <a:t>vcf</a:t>
            </a:r>
            <a:r>
              <a:rPr lang="en-US" dirty="0">
                <a:solidFill>
                  <a:schemeClr val="accent1"/>
                </a:solidFill>
              </a:rPr>
              <a:t> example.vcf -export TASSEL.hmp.txt -</a:t>
            </a:r>
            <a:r>
              <a:rPr lang="en-US" dirty="0" err="1">
                <a:solidFill>
                  <a:schemeClr val="accent1"/>
                </a:solidFill>
              </a:rPr>
              <a:t>exportType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Hapmap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5C8CD4-15DA-460F-B34A-DAEF689AA706}"/>
              </a:ext>
            </a:extLst>
          </p:cNvPr>
          <p:cNvCxnSpPr/>
          <p:nvPr/>
        </p:nvCxnSpPr>
        <p:spPr>
          <a:xfrm>
            <a:off x="2185851" y="2372739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A07764-65A9-4E34-9DBB-0132133C59E6}"/>
              </a:ext>
            </a:extLst>
          </p:cNvPr>
          <p:cNvCxnSpPr/>
          <p:nvPr/>
        </p:nvCxnSpPr>
        <p:spPr>
          <a:xfrm>
            <a:off x="2451466" y="2368381"/>
            <a:ext cx="14630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C079B8-0ED4-4AE0-9234-736E3F57D891}"/>
              </a:ext>
            </a:extLst>
          </p:cNvPr>
          <p:cNvCxnSpPr/>
          <p:nvPr/>
        </p:nvCxnSpPr>
        <p:spPr>
          <a:xfrm>
            <a:off x="4075615" y="2377090"/>
            <a:ext cx="16459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4EA887-3E32-4732-BDDF-5DF6F0D4561C}"/>
              </a:ext>
            </a:extLst>
          </p:cNvPr>
          <p:cNvCxnSpPr/>
          <p:nvPr/>
        </p:nvCxnSpPr>
        <p:spPr>
          <a:xfrm>
            <a:off x="5786849" y="2377090"/>
            <a:ext cx="1554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0AED31-900C-4CF5-B8E0-F886242386B5}"/>
              </a:ext>
            </a:extLst>
          </p:cNvPr>
          <p:cNvCxnSpPr/>
          <p:nvPr/>
        </p:nvCxnSpPr>
        <p:spPr>
          <a:xfrm>
            <a:off x="2190202" y="402301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564FBD-8CD8-47EB-86EB-C68B11DDF46B}"/>
              </a:ext>
            </a:extLst>
          </p:cNvPr>
          <p:cNvCxnSpPr/>
          <p:nvPr/>
        </p:nvCxnSpPr>
        <p:spPr>
          <a:xfrm>
            <a:off x="2455817" y="4018654"/>
            <a:ext cx="17373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54D74B-977A-4074-8C2B-19F8AC19BB31}"/>
              </a:ext>
            </a:extLst>
          </p:cNvPr>
          <p:cNvCxnSpPr/>
          <p:nvPr/>
        </p:nvCxnSpPr>
        <p:spPr>
          <a:xfrm>
            <a:off x="4410892" y="4018654"/>
            <a:ext cx="1371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119843-7694-4BB3-ADAC-BB14F619E342}"/>
              </a:ext>
            </a:extLst>
          </p:cNvPr>
          <p:cNvCxnSpPr/>
          <p:nvPr/>
        </p:nvCxnSpPr>
        <p:spPr>
          <a:xfrm>
            <a:off x="5947949" y="4018654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CC119-4CF3-44B9-BA33-CA80E5107A02}"/>
              </a:ext>
            </a:extLst>
          </p:cNvPr>
          <p:cNvSpPr/>
          <p:nvPr/>
        </p:nvSpPr>
        <p:spPr>
          <a:xfrm>
            <a:off x="916640" y="4072256"/>
            <a:ext cx="2970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input file type       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DA413-D769-4EAA-9062-C561EAEA14AE}"/>
              </a:ext>
            </a:extLst>
          </p:cNvPr>
          <p:cNvSpPr/>
          <p:nvPr/>
        </p:nvSpPr>
        <p:spPr>
          <a:xfrm>
            <a:off x="3820955" y="4072255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   output file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B50C61-F485-4CDB-B26F-5871CACC7147}"/>
              </a:ext>
            </a:extLst>
          </p:cNvPr>
          <p:cNvSpPr/>
          <p:nvPr/>
        </p:nvSpPr>
        <p:spPr>
          <a:xfrm>
            <a:off x="6174981" y="4072255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output file type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6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D4BA3B-8A78-45C4-AC12-CBCF6B8E9672}"/>
              </a:ext>
            </a:extLst>
          </p:cNvPr>
          <p:cNvSpPr/>
          <p:nvPr/>
        </p:nvSpPr>
        <p:spPr>
          <a:xfrm>
            <a:off x="2364507" y="1822119"/>
            <a:ext cx="8286076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8:00am - 8:30am: Tassel overview, resources </a:t>
            </a:r>
            <a:r>
              <a:rPr lang="en-US" sz="2400" dirty="0">
                <a:solidFill>
                  <a:srgbClr val="00B0F0"/>
                </a:solidFill>
              </a:rPr>
              <a:t>(Sushan)</a:t>
            </a:r>
            <a:br>
              <a:rPr lang="en-US" sz="2400" dirty="0"/>
            </a:br>
            <a:r>
              <a:rPr lang="en-US" sz="2400" dirty="0"/>
              <a:t>8:30am - 09:30am: Data conversion, imputation* </a:t>
            </a:r>
            <a:r>
              <a:rPr lang="en-US" sz="2400" dirty="0">
                <a:solidFill>
                  <a:srgbClr val="00B0F0"/>
                </a:solidFill>
              </a:rPr>
              <a:t>(Sushan)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/>
              <a:t>9:30am - 9:45am: Break</a:t>
            </a:r>
            <a:br>
              <a:rPr lang="en-US" sz="2400" dirty="0"/>
            </a:br>
            <a:r>
              <a:rPr lang="en-US" sz="2400" dirty="0"/>
              <a:t>9:45am - 11:30am: LD, PCA, Kinship, GWAS* </a:t>
            </a:r>
            <a:r>
              <a:rPr lang="en-US" sz="2400" dirty="0">
                <a:solidFill>
                  <a:srgbClr val="00B0F0"/>
                </a:solidFill>
              </a:rPr>
              <a:t>(</a:t>
            </a:r>
            <a:r>
              <a:rPr lang="en-US" sz="2400" dirty="0" err="1">
                <a:solidFill>
                  <a:srgbClr val="00B0F0"/>
                </a:solidFill>
              </a:rPr>
              <a:t>Prabin</a:t>
            </a:r>
            <a:r>
              <a:rPr lang="en-US" sz="2400" dirty="0">
                <a:solidFill>
                  <a:srgbClr val="00B0F0"/>
                </a:solidFill>
              </a:rPr>
              <a:t>)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/>
              <a:t>11:30am - 12:00pm: Questions &amp; Wrap-up </a:t>
            </a:r>
            <a:r>
              <a:rPr lang="en-US" sz="2400" dirty="0">
                <a:solidFill>
                  <a:srgbClr val="00B0F0"/>
                </a:solidFill>
              </a:rPr>
              <a:t>(</a:t>
            </a:r>
            <a:r>
              <a:rPr lang="en-US" sz="2400" dirty="0" err="1">
                <a:solidFill>
                  <a:srgbClr val="00B0F0"/>
                </a:solidFill>
              </a:rPr>
              <a:t>Prabin</a:t>
            </a:r>
            <a:r>
              <a:rPr lang="en-US" sz="2400" dirty="0">
                <a:solidFill>
                  <a:srgbClr val="00B0F0"/>
                </a:solidFill>
              </a:rPr>
              <a:t> &amp; Sushan)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B6072-9058-4401-B479-0F855BBBDDF8}"/>
              </a:ext>
            </a:extLst>
          </p:cNvPr>
          <p:cNvSpPr txBox="1"/>
          <p:nvPr/>
        </p:nvSpPr>
        <p:spPr>
          <a:xfrm>
            <a:off x="563417" y="369394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104008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1E239B-CB92-4A6F-8F8C-0012D0333752}"/>
              </a:ext>
            </a:extLst>
          </p:cNvPr>
          <p:cNvSpPr/>
          <p:nvPr/>
        </p:nvSpPr>
        <p:spPr>
          <a:xfrm>
            <a:off x="619957" y="1648027"/>
            <a:ext cx="110941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Convert </a:t>
            </a:r>
            <a:r>
              <a:rPr lang="en-US" sz="2400" dirty="0" err="1"/>
              <a:t>hmp</a:t>
            </a:r>
            <a:r>
              <a:rPr lang="en-US" sz="2400" dirty="0"/>
              <a:t> to </a:t>
            </a:r>
            <a:r>
              <a:rPr lang="en-US" sz="2400" dirty="0" err="1"/>
              <a:t>vcf</a:t>
            </a:r>
            <a:endParaRPr lang="en-US" sz="2400" dirty="0"/>
          </a:p>
          <a:p>
            <a:r>
              <a:rPr lang="en-US" dirty="0">
                <a:solidFill>
                  <a:schemeClr val="accent1"/>
                </a:solidFill>
              </a:rPr>
              <a:t>run_pipeline.pl -h example.hmp.txt -export TASSEL.vcf -</a:t>
            </a:r>
            <a:r>
              <a:rPr lang="en-US" dirty="0" err="1">
                <a:solidFill>
                  <a:schemeClr val="accent1"/>
                </a:solidFill>
              </a:rPr>
              <a:t>exportType</a:t>
            </a:r>
            <a:r>
              <a:rPr lang="en-US" dirty="0">
                <a:solidFill>
                  <a:schemeClr val="accent1"/>
                </a:solidFill>
              </a:rPr>
              <a:t> VCF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9D071-A558-4619-BF47-EB6044682E2E}"/>
              </a:ext>
            </a:extLst>
          </p:cNvPr>
          <p:cNvSpPr/>
          <p:nvPr/>
        </p:nvSpPr>
        <p:spPr>
          <a:xfrm>
            <a:off x="619956" y="777990"/>
            <a:ext cx="9216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Before using command line, remember to add TASSEL to PATH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18975-57C9-46E4-8AD1-5D911F8D0D2C}"/>
              </a:ext>
            </a:extLst>
          </p:cNvPr>
          <p:cNvSpPr/>
          <p:nvPr/>
        </p:nvSpPr>
        <p:spPr>
          <a:xfrm>
            <a:off x="983004" y="2465927"/>
            <a:ext cx="2970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input file type    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AD97A-C77E-4462-BFBC-0F83BC70900D}"/>
              </a:ext>
            </a:extLst>
          </p:cNvPr>
          <p:cNvSpPr/>
          <p:nvPr/>
        </p:nvSpPr>
        <p:spPr>
          <a:xfrm>
            <a:off x="3887319" y="2465926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output file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F2C33-29AC-4A4E-B0C2-7541B2D305D2}"/>
              </a:ext>
            </a:extLst>
          </p:cNvPr>
          <p:cNvSpPr/>
          <p:nvPr/>
        </p:nvSpPr>
        <p:spPr>
          <a:xfrm>
            <a:off x="6293599" y="2465926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output file type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107766-1C46-40D3-A44C-81AF89D94538}"/>
              </a:ext>
            </a:extLst>
          </p:cNvPr>
          <p:cNvSpPr/>
          <p:nvPr/>
        </p:nvSpPr>
        <p:spPr>
          <a:xfrm>
            <a:off x="548935" y="3287506"/>
            <a:ext cx="110941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Convert </a:t>
            </a:r>
            <a:r>
              <a:rPr lang="en-US" sz="2400" dirty="0" err="1"/>
              <a:t>vcf</a:t>
            </a:r>
            <a:r>
              <a:rPr lang="en-US" sz="2400" dirty="0"/>
              <a:t> to </a:t>
            </a:r>
            <a:r>
              <a:rPr lang="en-US" sz="2400" dirty="0" err="1"/>
              <a:t>hmp</a:t>
            </a:r>
            <a:endParaRPr lang="en-US" sz="2400" dirty="0"/>
          </a:p>
          <a:p>
            <a:r>
              <a:rPr lang="en-US" dirty="0">
                <a:solidFill>
                  <a:schemeClr val="accent1"/>
                </a:solidFill>
              </a:rPr>
              <a:t>run_pipeline.pl -</a:t>
            </a:r>
            <a:r>
              <a:rPr lang="en-US" dirty="0" err="1">
                <a:solidFill>
                  <a:schemeClr val="accent1"/>
                </a:solidFill>
              </a:rPr>
              <a:t>vcf</a:t>
            </a:r>
            <a:r>
              <a:rPr lang="en-US" dirty="0">
                <a:solidFill>
                  <a:schemeClr val="accent1"/>
                </a:solidFill>
              </a:rPr>
              <a:t> example.vcf -export TASSEL.hmp.txt -</a:t>
            </a:r>
            <a:r>
              <a:rPr lang="en-US" dirty="0" err="1">
                <a:solidFill>
                  <a:schemeClr val="accent1"/>
                </a:solidFill>
              </a:rPr>
              <a:t>exportType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Hapmap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5C8CD4-15DA-460F-B34A-DAEF689AA706}"/>
              </a:ext>
            </a:extLst>
          </p:cNvPr>
          <p:cNvCxnSpPr/>
          <p:nvPr/>
        </p:nvCxnSpPr>
        <p:spPr>
          <a:xfrm>
            <a:off x="2185851" y="2372739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A07764-65A9-4E34-9DBB-0132133C59E6}"/>
              </a:ext>
            </a:extLst>
          </p:cNvPr>
          <p:cNvCxnSpPr/>
          <p:nvPr/>
        </p:nvCxnSpPr>
        <p:spPr>
          <a:xfrm>
            <a:off x="2451466" y="2368381"/>
            <a:ext cx="14630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C079B8-0ED4-4AE0-9234-736E3F57D891}"/>
              </a:ext>
            </a:extLst>
          </p:cNvPr>
          <p:cNvCxnSpPr/>
          <p:nvPr/>
        </p:nvCxnSpPr>
        <p:spPr>
          <a:xfrm>
            <a:off x="4075615" y="2377090"/>
            <a:ext cx="16459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4EA887-3E32-4732-BDDF-5DF6F0D4561C}"/>
              </a:ext>
            </a:extLst>
          </p:cNvPr>
          <p:cNvCxnSpPr/>
          <p:nvPr/>
        </p:nvCxnSpPr>
        <p:spPr>
          <a:xfrm>
            <a:off x="5786849" y="2377090"/>
            <a:ext cx="1554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0AED31-900C-4CF5-B8E0-F886242386B5}"/>
              </a:ext>
            </a:extLst>
          </p:cNvPr>
          <p:cNvCxnSpPr/>
          <p:nvPr/>
        </p:nvCxnSpPr>
        <p:spPr>
          <a:xfrm>
            <a:off x="2190202" y="402301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564FBD-8CD8-47EB-86EB-C68B11DDF46B}"/>
              </a:ext>
            </a:extLst>
          </p:cNvPr>
          <p:cNvCxnSpPr/>
          <p:nvPr/>
        </p:nvCxnSpPr>
        <p:spPr>
          <a:xfrm>
            <a:off x="2455817" y="4018654"/>
            <a:ext cx="17373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54D74B-977A-4074-8C2B-19F8AC19BB31}"/>
              </a:ext>
            </a:extLst>
          </p:cNvPr>
          <p:cNvCxnSpPr/>
          <p:nvPr/>
        </p:nvCxnSpPr>
        <p:spPr>
          <a:xfrm>
            <a:off x="4410892" y="4018654"/>
            <a:ext cx="1371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119843-7694-4BB3-ADAC-BB14F619E342}"/>
              </a:ext>
            </a:extLst>
          </p:cNvPr>
          <p:cNvCxnSpPr/>
          <p:nvPr/>
        </p:nvCxnSpPr>
        <p:spPr>
          <a:xfrm>
            <a:off x="5947949" y="4018654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97529E-C6B8-4E33-B0E7-97CFA4F2A576}"/>
              </a:ext>
            </a:extLst>
          </p:cNvPr>
          <p:cNvSpPr/>
          <p:nvPr/>
        </p:nvSpPr>
        <p:spPr>
          <a:xfrm>
            <a:off x="548935" y="4918563"/>
            <a:ext cx="110941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Impute with LD </a:t>
            </a:r>
            <a:r>
              <a:rPr lang="en-US" sz="2400" dirty="0" err="1"/>
              <a:t>KNNi</a:t>
            </a:r>
            <a:endParaRPr lang="en-US" sz="2400" dirty="0"/>
          </a:p>
          <a:p>
            <a:r>
              <a:rPr lang="en-US" dirty="0">
                <a:solidFill>
                  <a:schemeClr val="accent1"/>
                </a:solidFill>
              </a:rPr>
              <a:t>run_pipeline.pl -</a:t>
            </a:r>
            <a:r>
              <a:rPr lang="en-US" dirty="0" err="1">
                <a:solidFill>
                  <a:schemeClr val="accent1"/>
                </a:solidFill>
              </a:rPr>
              <a:t>vcf</a:t>
            </a:r>
            <a:r>
              <a:rPr lang="en-US" dirty="0">
                <a:solidFill>
                  <a:schemeClr val="accent1"/>
                </a:solidFill>
              </a:rPr>
              <a:t> TASSEL.vcf -</a:t>
            </a:r>
            <a:r>
              <a:rPr lang="en-US" dirty="0" err="1">
                <a:solidFill>
                  <a:schemeClr val="accent1"/>
                </a:solidFill>
              </a:rPr>
              <a:t>LDKNNiImputationPlugin</a:t>
            </a:r>
            <a:r>
              <a:rPr lang="en-US" dirty="0">
                <a:solidFill>
                  <a:schemeClr val="accent1"/>
                </a:solidFill>
              </a:rPr>
              <a:t> -</a:t>
            </a:r>
            <a:r>
              <a:rPr lang="en-US" dirty="0" err="1">
                <a:solidFill>
                  <a:schemeClr val="accent1"/>
                </a:solidFill>
              </a:rPr>
              <a:t>endPlugin</a:t>
            </a:r>
            <a:r>
              <a:rPr lang="en-US" dirty="0">
                <a:solidFill>
                  <a:schemeClr val="accent1"/>
                </a:solidFill>
              </a:rPr>
              <a:t> -export TASSEL.imputed.vcf -</a:t>
            </a:r>
            <a:r>
              <a:rPr lang="en-US" dirty="0" err="1">
                <a:solidFill>
                  <a:schemeClr val="accent1"/>
                </a:solidFill>
              </a:rPr>
              <a:t>exportType</a:t>
            </a:r>
            <a:r>
              <a:rPr lang="en-US" dirty="0">
                <a:solidFill>
                  <a:schemeClr val="accent1"/>
                </a:solidFill>
              </a:rPr>
              <a:t> VCF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CC119-4CF3-44B9-BA33-CA80E5107A02}"/>
              </a:ext>
            </a:extLst>
          </p:cNvPr>
          <p:cNvSpPr/>
          <p:nvPr/>
        </p:nvSpPr>
        <p:spPr>
          <a:xfrm>
            <a:off x="916640" y="4072256"/>
            <a:ext cx="2970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input file type       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DA413-D769-4EAA-9062-C561EAEA14AE}"/>
              </a:ext>
            </a:extLst>
          </p:cNvPr>
          <p:cNvSpPr/>
          <p:nvPr/>
        </p:nvSpPr>
        <p:spPr>
          <a:xfrm>
            <a:off x="3820955" y="4072255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   output file name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B50C61-F485-4CDB-B26F-5871CACC7147}"/>
              </a:ext>
            </a:extLst>
          </p:cNvPr>
          <p:cNvSpPr/>
          <p:nvPr/>
        </p:nvSpPr>
        <p:spPr>
          <a:xfrm>
            <a:off x="6174981" y="4072255"/>
            <a:ext cx="246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output file type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751901-BA83-40F8-AFF0-2A72E702D298}"/>
              </a:ext>
            </a:extLst>
          </p:cNvPr>
          <p:cNvSpPr/>
          <p:nvPr/>
        </p:nvSpPr>
        <p:spPr>
          <a:xfrm>
            <a:off x="1304172" y="5703314"/>
            <a:ext cx="97644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input file type, name          Imputation tool                              </a:t>
            </a:r>
            <a:r>
              <a:rPr lang="en-US" sz="2000" dirty="0" err="1">
                <a:solidFill>
                  <a:srgbClr val="C00000"/>
                </a:solidFill>
              </a:rPr>
              <a:t>outputfile</a:t>
            </a:r>
            <a:r>
              <a:rPr lang="en-US" sz="2000" dirty="0">
                <a:solidFill>
                  <a:srgbClr val="C00000"/>
                </a:solidFill>
              </a:rPr>
              <a:t> name, type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B38B74-941B-4656-8B9D-4AA7C20D5142}"/>
              </a:ext>
            </a:extLst>
          </p:cNvPr>
          <p:cNvCxnSpPr>
            <a:cxnSpLocks/>
          </p:cNvCxnSpPr>
          <p:nvPr/>
        </p:nvCxnSpPr>
        <p:spPr>
          <a:xfrm>
            <a:off x="6926028" y="5657227"/>
            <a:ext cx="422965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ED5DF8-1C50-4BD0-91B9-9C9DDF0D1C03}"/>
              </a:ext>
            </a:extLst>
          </p:cNvPr>
          <p:cNvCxnSpPr>
            <a:cxnSpLocks/>
          </p:cNvCxnSpPr>
          <p:nvPr/>
        </p:nvCxnSpPr>
        <p:spPr>
          <a:xfrm>
            <a:off x="3507918" y="5658236"/>
            <a:ext cx="3200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8EBB57A-EB80-4BBF-8E5C-DAA822F45C6E}"/>
              </a:ext>
            </a:extLst>
          </p:cNvPr>
          <p:cNvCxnSpPr>
            <a:cxnSpLocks/>
          </p:cNvCxnSpPr>
          <p:nvPr/>
        </p:nvCxnSpPr>
        <p:spPr>
          <a:xfrm>
            <a:off x="2057941" y="5657227"/>
            <a:ext cx="1371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872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5DC79-B4F4-4B51-8950-A3541B9F5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9" t="13268" r="43131" b="34574"/>
          <a:stretch/>
        </p:blipFill>
        <p:spPr>
          <a:xfrm>
            <a:off x="1615734" y="1083075"/>
            <a:ext cx="5874457" cy="425240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E798E9-1FDA-4F8A-9DCE-D9C546F85146}"/>
              </a:ext>
            </a:extLst>
          </p:cNvPr>
          <p:cNvCxnSpPr>
            <a:cxnSpLocks/>
          </p:cNvCxnSpPr>
          <p:nvPr/>
        </p:nvCxnSpPr>
        <p:spPr>
          <a:xfrm flipH="1" flipV="1">
            <a:off x="3912589" y="4541082"/>
            <a:ext cx="265814" cy="180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C198C2F-7E3D-4936-AB54-DDEA19AA644E}"/>
              </a:ext>
            </a:extLst>
          </p:cNvPr>
          <p:cNvSpPr/>
          <p:nvPr/>
        </p:nvSpPr>
        <p:spPr>
          <a:xfrm>
            <a:off x="7362548" y="5831280"/>
            <a:ext cx="4675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https://bytebucket.org/tasseladmin/tassel-5-source/wiki/docs/Tassel5PipelineCLI.pdf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E651A-64F3-4430-939C-411238448AF0}"/>
              </a:ext>
            </a:extLst>
          </p:cNvPr>
          <p:cNvSpPr/>
          <p:nvPr/>
        </p:nvSpPr>
        <p:spPr>
          <a:xfrm>
            <a:off x="4931546" y="5831280"/>
            <a:ext cx="2525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Command Line Tutorial</a:t>
            </a:r>
          </a:p>
        </p:txBody>
      </p:sp>
    </p:spTree>
    <p:extLst>
      <p:ext uri="{BB962C8B-B14F-4D97-AF65-F5344CB8AC3E}">
        <p14:creationId xmlns:p14="http://schemas.microsoft.com/office/powerpoint/2010/main" val="1074356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81F3-6898-420C-95DF-C101F627BFF4}"/>
              </a:ext>
            </a:extLst>
          </p:cNvPr>
          <p:cNvSpPr txBox="1"/>
          <p:nvPr/>
        </p:nvSpPr>
        <p:spPr>
          <a:xfrm>
            <a:off x="563417" y="369394"/>
            <a:ext cx="543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Linkage Disequilibrium (LD)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C6B1-0225-4C2B-B7EA-59988305578D}"/>
              </a:ext>
            </a:extLst>
          </p:cNvPr>
          <p:cNvSpPr txBox="1"/>
          <p:nvPr/>
        </p:nvSpPr>
        <p:spPr>
          <a:xfrm>
            <a:off x="563417" y="1302205"/>
            <a:ext cx="109808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Defined as non-random association between alleles at separate loci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Measured as allelic correlations over physical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Physical linkage and recombination affect LD yet unlinked loci can be in 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Unlinked and far-apart alleles can also have high 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Species with faster LD decay require higher marker density to discover associations</a:t>
            </a:r>
          </a:p>
        </p:txBody>
      </p:sp>
    </p:spTree>
    <p:extLst>
      <p:ext uri="{BB962C8B-B14F-4D97-AF65-F5344CB8AC3E}">
        <p14:creationId xmlns:p14="http://schemas.microsoft.com/office/powerpoint/2010/main" val="952946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EE81F3-6898-420C-95DF-C101F627BFF4}"/>
              </a:ext>
            </a:extLst>
          </p:cNvPr>
          <p:cNvSpPr txBox="1"/>
          <p:nvPr/>
        </p:nvSpPr>
        <p:spPr>
          <a:xfrm>
            <a:off x="554758" y="440089"/>
            <a:ext cx="543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PCA, kinship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3C6B1-0225-4C2B-B7EA-59988305578D}"/>
              </a:ext>
            </a:extLst>
          </p:cNvPr>
          <p:cNvSpPr txBox="1"/>
          <p:nvPr/>
        </p:nvSpPr>
        <p:spPr>
          <a:xfrm>
            <a:off x="554758" y="1372900"/>
            <a:ext cx="109808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PCA = principal component analysis; a widely-used method that uses markers to determine population stratification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STRUCTURE is another popular program used to assess population stratification (Q matrix)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PCA is much faster and computationally not demanding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Kinship = measure of family relatedness, also using markers</a:t>
            </a:r>
          </a:p>
        </p:txBody>
      </p:sp>
    </p:spTree>
    <p:extLst>
      <p:ext uri="{BB962C8B-B14F-4D97-AF65-F5344CB8AC3E}">
        <p14:creationId xmlns:p14="http://schemas.microsoft.com/office/powerpoint/2010/main" val="1522875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81F3-6898-420C-95DF-C101F627BFF4}"/>
              </a:ext>
            </a:extLst>
          </p:cNvPr>
          <p:cNvSpPr txBox="1"/>
          <p:nvPr/>
        </p:nvSpPr>
        <p:spPr>
          <a:xfrm>
            <a:off x="563417" y="369394"/>
            <a:ext cx="543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GLM, MLM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C6B1-0225-4C2B-B7EA-59988305578D}"/>
              </a:ext>
            </a:extLst>
          </p:cNvPr>
          <p:cNvSpPr txBox="1"/>
          <p:nvPr/>
        </p:nvSpPr>
        <p:spPr>
          <a:xfrm>
            <a:off x="563417" y="1302205"/>
            <a:ext cx="109808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GLM = general linear model = fixed effect only, no random effect used as covariate to control for population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MLM = mixed linear model = fixed and random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Tassel’s GLM uses either PCA (or MDS) or STRUCTURE’s Q matrix as fixed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MLM allows PCA+Q (STRUCTURE) and PCA+K (kinship) = better control of Type I error though model over-fitting may occur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Both are single-locus models, i.e. one marker tested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Complex traits are however controlled by multiple genes/loci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Multi-loci models exist but not in Tassel: </a:t>
            </a:r>
            <a:r>
              <a:rPr lang="en-US" sz="2200" dirty="0" err="1"/>
              <a:t>FarmCPU</a:t>
            </a:r>
            <a:r>
              <a:rPr lang="en-US" sz="2200" dirty="0"/>
              <a:t> is a well-known example, </a:t>
            </a:r>
            <a:r>
              <a:rPr lang="en-US" sz="2200" dirty="0" err="1"/>
              <a:t>mrMLM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23042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81F3-6898-420C-95DF-C101F627BFF4}"/>
              </a:ext>
            </a:extLst>
          </p:cNvPr>
          <p:cNvSpPr txBox="1"/>
          <p:nvPr/>
        </p:nvSpPr>
        <p:spPr>
          <a:xfrm>
            <a:off x="563417" y="369394"/>
            <a:ext cx="543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QQ plots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C6B1-0225-4C2B-B7EA-59988305578D}"/>
              </a:ext>
            </a:extLst>
          </p:cNvPr>
          <p:cNvSpPr txBox="1"/>
          <p:nvPr/>
        </p:nvSpPr>
        <p:spPr>
          <a:xfrm>
            <a:off x="563417" y="1302205"/>
            <a:ext cx="10980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Shows the expected negative-log of association probability (X-axis) across all markers versus the observed negative-log of association probability values (Y-axis)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straight line without any tail indicates a uniform distribution =&gt; no significant association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 straight line or tail: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False positives if line inflates upward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False negatives when line deflates downward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straight line with a sharp upward tail: both false positives and false negatives were controlled, and true associations/causal polymorphisms are present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[Why? P-values that do not follow uniform distribution (i.e. due to causal loci) are of very small magnitude and are located in the tail]</a:t>
            </a:r>
          </a:p>
        </p:txBody>
      </p:sp>
    </p:spTree>
    <p:extLst>
      <p:ext uri="{BB962C8B-B14F-4D97-AF65-F5344CB8AC3E}">
        <p14:creationId xmlns:p14="http://schemas.microsoft.com/office/powerpoint/2010/main" val="3522965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81F3-6898-420C-95DF-C101F627BFF4}"/>
              </a:ext>
            </a:extLst>
          </p:cNvPr>
          <p:cNvSpPr txBox="1"/>
          <p:nvPr/>
        </p:nvSpPr>
        <p:spPr>
          <a:xfrm>
            <a:off x="563417" y="369394"/>
            <a:ext cx="543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C6B1-0225-4C2B-B7EA-59988305578D}"/>
              </a:ext>
            </a:extLst>
          </p:cNvPr>
          <p:cNvSpPr txBox="1"/>
          <p:nvPr/>
        </p:nvSpPr>
        <p:spPr>
          <a:xfrm>
            <a:off x="563417" y="1302205"/>
            <a:ext cx="1098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https://www.vim.org/download.php</a:t>
            </a:r>
          </a:p>
        </p:txBody>
      </p:sp>
    </p:spTree>
    <p:extLst>
      <p:ext uri="{BB962C8B-B14F-4D97-AF65-F5344CB8AC3E}">
        <p14:creationId xmlns:p14="http://schemas.microsoft.com/office/powerpoint/2010/main" val="369578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DB6072-9058-4401-B479-0F855BBBDDF8}"/>
              </a:ext>
            </a:extLst>
          </p:cNvPr>
          <p:cNvSpPr txBox="1"/>
          <p:nvPr/>
        </p:nvSpPr>
        <p:spPr>
          <a:xfrm>
            <a:off x="563417" y="369394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GitHub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93E799-44BC-4DC5-B87F-D49B5E2E7CC4}"/>
              </a:ext>
            </a:extLst>
          </p:cNvPr>
          <p:cNvSpPr/>
          <p:nvPr/>
        </p:nvSpPr>
        <p:spPr>
          <a:xfrm>
            <a:off x="685634" y="6351001"/>
            <a:ext cx="4707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https://github.com/SushanRu/TASSEL-workshop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6606C-82C9-43DC-94A4-C0FA51BE8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t="18916" r="34538" b="12196"/>
          <a:stretch/>
        </p:blipFill>
        <p:spPr>
          <a:xfrm>
            <a:off x="4033590" y="523782"/>
            <a:ext cx="7671704" cy="56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7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394EE-A312-4AA0-AEFA-75C9E303689F}"/>
              </a:ext>
            </a:extLst>
          </p:cNvPr>
          <p:cNvSpPr txBox="1"/>
          <p:nvPr/>
        </p:nvSpPr>
        <p:spPr>
          <a:xfrm>
            <a:off x="563417" y="369394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F629DA-9B63-433B-A2BA-54D21A3C45D1}"/>
              </a:ext>
            </a:extLst>
          </p:cNvPr>
          <p:cNvSpPr/>
          <p:nvPr/>
        </p:nvSpPr>
        <p:spPr>
          <a:xfrm>
            <a:off x="3308513" y="499476"/>
            <a:ext cx="6688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Homepage: software download &amp; other 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0F489-25C4-4CA4-8407-3B8B59A52D25}"/>
              </a:ext>
            </a:extLst>
          </p:cNvPr>
          <p:cNvSpPr/>
          <p:nvPr/>
        </p:nvSpPr>
        <p:spPr>
          <a:xfrm>
            <a:off x="3308513" y="961141"/>
            <a:ext cx="3765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https://www.maizegenetics.net/tassel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89808-89FB-4C20-B89F-30AAB108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5" t="8751" r="28594" b="19663"/>
          <a:stretch/>
        </p:blipFill>
        <p:spPr>
          <a:xfrm>
            <a:off x="3308513" y="1694855"/>
            <a:ext cx="5205550" cy="46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6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648DB-40AA-4D34-A756-AF1D40C9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" t="3558" r="32367" b="47815"/>
          <a:stretch/>
        </p:blipFill>
        <p:spPr>
          <a:xfrm>
            <a:off x="3430434" y="1740643"/>
            <a:ext cx="7836189" cy="32113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3A52B9-21D4-44C0-89ED-332B6348FA0B}"/>
              </a:ext>
            </a:extLst>
          </p:cNvPr>
          <p:cNvSpPr/>
          <p:nvPr/>
        </p:nvSpPr>
        <p:spPr>
          <a:xfrm>
            <a:off x="3343344" y="980152"/>
            <a:ext cx="6000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https://bitbucket.org/tasseladmin/tassel-5-source/wiki/Home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394EE-A312-4AA0-AEFA-75C9E303689F}"/>
              </a:ext>
            </a:extLst>
          </p:cNvPr>
          <p:cNvSpPr txBox="1"/>
          <p:nvPr/>
        </p:nvSpPr>
        <p:spPr>
          <a:xfrm>
            <a:off x="563417" y="369394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F629DA-9B63-433B-A2BA-54D21A3C45D1}"/>
              </a:ext>
            </a:extLst>
          </p:cNvPr>
          <p:cNvSpPr/>
          <p:nvPr/>
        </p:nvSpPr>
        <p:spPr>
          <a:xfrm>
            <a:off x="3308513" y="499476"/>
            <a:ext cx="5463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Wiki: User manual &amp; software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EEC12E-C3E5-4C06-9DD9-BFE3FA5C1FEF}"/>
              </a:ext>
            </a:extLst>
          </p:cNvPr>
          <p:cNvSpPr/>
          <p:nvPr/>
        </p:nvSpPr>
        <p:spPr>
          <a:xfrm>
            <a:off x="3352053" y="5472181"/>
            <a:ext cx="68195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https://bitbucket.org/tasseladmin/tassel-5-source/wiki/UserManual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6EC27-5501-4FFF-8C2D-0AFD4F8F7D7A}"/>
              </a:ext>
            </a:extLst>
          </p:cNvPr>
          <p:cNvSpPr/>
          <p:nvPr/>
        </p:nvSpPr>
        <p:spPr>
          <a:xfrm>
            <a:off x="3352053" y="5030586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User manual</a:t>
            </a:r>
          </a:p>
        </p:txBody>
      </p:sp>
    </p:spTree>
    <p:extLst>
      <p:ext uri="{BB962C8B-B14F-4D97-AF65-F5344CB8AC3E}">
        <p14:creationId xmlns:p14="http://schemas.microsoft.com/office/powerpoint/2010/main" val="345227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/>
            <a:extLst>
              <a:ext uri="{FF2B5EF4-FFF2-40B4-BE49-F238E27FC236}">
                <a16:creationId xmlns:a16="http://schemas.microsoft.com/office/drawing/2014/main" id="{915C23CB-B96D-40ED-9DC1-96F656ECEC63}"/>
              </a:ext>
            </a:extLst>
          </p:cNvPr>
          <p:cNvSpPr/>
          <p:nvPr/>
        </p:nvSpPr>
        <p:spPr>
          <a:xfrm>
            <a:off x="3308513" y="1091223"/>
            <a:ext cx="6853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https://www.youtube.com/channel/UCS1SdXlyMI1OsSf5yA_oFqw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71A45-1104-49F9-BF19-2A6D801E7C73}"/>
              </a:ext>
            </a:extLst>
          </p:cNvPr>
          <p:cNvSpPr txBox="1"/>
          <p:nvPr/>
        </p:nvSpPr>
        <p:spPr>
          <a:xfrm>
            <a:off x="563417" y="369394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EC6E0-C0D5-495E-89AF-5CD0FB949899}"/>
              </a:ext>
            </a:extLst>
          </p:cNvPr>
          <p:cNvSpPr/>
          <p:nvPr/>
        </p:nvSpPr>
        <p:spPr>
          <a:xfrm>
            <a:off x="3308513" y="499476"/>
            <a:ext cx="23854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YouTube Tutorials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AF16C-1485-4B2F-A564-FA9D10AE0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3457" r="29063"/>
          <a:stretch/>
        </p:blipFill>
        <p:spPr>
          <a:xfrm>
            <a:off x="3381374" y="1655607"/>
            <a:ext cx="5895975" cy="48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1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1552</Words>
  <Application>Microsoft Office PowerPoint</Application>
  <PresentationFormat>Widescreen</PresentationFormat>
  <Paragraphs>305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Maven Pro</vt:lpstr>
      <vt:lpstr>Arial</vt:lpstr>
      <vt:lpstr>Calibri</vt:lpstr>
      <vt:lpstr>Calibri Light</vt:lpstr>
      <vt:lpstr>Courier New</vt:lpstr>
      <vt:lpstr>Office Theme</vt:lpstr>
      <vt:lpstr>TASSEL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conversion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Imputation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TASSEL in terminal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TASSEL Workshop</dc:title>
  <dc:creator>sushan</dc:creator>
  <cp:lastModifiedBy>sushan</cp:lastModifiedBy>
  <cp:revision>24</cp:revision>
  <dcterms:created xsi:type="dcterms:W3CDTF">2021-01-12T16:16:05Z</dcterms:created>
  <dcterms:modified xsi:type="dcterms:W3CDTF">2021-01-14T18:20:20Z</dcterms:modified>
</cp:coreProperties>
</file>